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2" r:id="rId3"/>
    <p:sldMasterId id="2147483665" r:id="rId4"/>
  </p:sldMasterIdLst>
  <p:notesMasterIdLst>
    <p:notesMasterId r:id="rId31"/>
  </p:notesMasterIdLst>
  <p:sldIdLst>
    <p:sldId id="259" r:id="rId5"/>
    <p:sldId id="260" r:id="rId6"/>
    <p:sldId id="285" r:id="rId7"/>
    <p:sldId id="263" r:id="rId8"/>
    <p:sldId id="286" r:id="rId9"/>
    <p:sldId id="287" r:id="rId10"/>
    <p:sldId id="290" r:id="rId11"/>
    <p:sldId id="311" r:id="rId12"/>
    <p:sldId id="309" r:id="rId13"/>
    <p:sldId id="305" r:id="rId14"/>
    <p:sldId id="310" r:id="rId15"/>
    <p:sldId id="307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283" r:id="rId28"/>
    <p:sldId id="284" r:id="rId29"/>
    <p:sldId id="289" r:id="rId30"/>
  </p:sldIdLst>
  <p:sldSz cx="12192000" cy="6858000"/>
  <p:notesSz cx="7104063" cy="10234613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F758341-5BD0-46FD-A304-56DC623A3457}">
          <p14:sldIdLst>
            <p14:sldId id="259"/>
            <p14:sldId id="260"/>
            <p14:sldId id="285"/>
            <p14:sldId id="263"/>
            <p14:sldId id="286"/>
            <p14:sldId id="287"/>
            <p14:sldId id="290"/>
            <p14:sldId id="311"/>
            <p14:sldId id="309"/>
            <p14:sldId id="305"/>
            <p14:sldId id="310"/>
            <p14:sldId id="307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283"/>
            <p14:sldId id="284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73"/>
  </p:normalViewPr>
  <p:slideViewPr>
    <p:cSldViewPr snapToGrid="0">
      <p:cViewPr varScale="1">
        <p:scale>
          <a:sx n="79" d="100"/>
          <a:sy n="79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82D6-8E3C-4830-9BD4-35B5BE2F7B17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C0F40-542B-4198-993A-0A7C7E31AC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35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C0F40-542B-4198-993A-0A7C7E31AC7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83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43C42-8B57-73B7-FFEF-B5A9075C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E36F20D-D341-BC9D-8BC8-7B7C8328B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7B050C-9F26-7B10-B3C0-951535897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AFF539-8A57-0095-3031-B3259AE89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C0F40-542B-4198-993A-0A7C7E31AC7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82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FBACE-75AA-6D34-544B-78251DB7C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964330-D0CC-4A8E-5DEF-1AE3D4703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43FF69-A0E8-094C-F9CE-02A6351F2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490CD9-A3FA-7039-3977-4AB9F020B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C0F40-542B-4198-993A-0A7C7E31AC7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5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C75C8-4A51-967D-798F-426B4CEA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80E46D-9D25-E905-A423-8CBFB9B58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F3D48A-5302-1031-10BD-4697521AC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8E277D-D7E9-4653-DFD4-C7D0DFCCF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C0F40-542B-4198-993A-0A7C7E31AC7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23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9B940A-07DE-045C-70B9-3B8DF90A02F3}"/>
              </a:ext>
            </a:extLst>
          </p:cNvPr>
          <p:cNvSpPr txBox="1"/>
          <p:nvPr userDrawn="1"/>
        </p:nvSpPr>
        <p:spPr>
          <a:xfrm>
            <a:off x="11330523" y="6400799"/>
            <a:ext cx="53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F469B7F-F0A2-0C44-AE13-BE1D3376E901}" type="slidenum">
              <a:rPr lang="en-KR" sz="1800" b="0" i="0">
                <a:latin typeface="Bradley Hand" pitchFamily="2" charset="77"/>
                <a:cs typeface="Apple Chancery" panose="03020702040506060504" pitchFamily="66" charset="-79"/>
              </a:rPr>
              <a:t>‹#›</a:t>
            </a:fld>
            <a:r>
              <a:rPr lang="en-KR" sz="18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486C9-CACC-27E6-1356-977D58BD963E}"/>
              </a:ext>
            </a:extLst>
          </p:cNvPr>
          <p:cNvSpPr txBox="1"/>
          <p:nvPr userDrawn="1"/>
        </p:nvSpPr>
        <p:spPr>
          <a:xfrm>
            <a:off x="255018" y="6400799"/>
            <a:ext cx="1936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073E18F-CF5B-B741-93CC-021DB84C46A0}" type="datetime4">
              <a:rPr lang="en-US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February 10, 2025</a:t>
            </a:fld>
            <a:r>
              <a:rPr lang="en-KR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F750F3-A725-156D-B79F-A19EEEEB6E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4650" y="255677"/>
            <a:ext cx="9482700" cy="40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American Typewriter" panose="02090604020004020304" pitchFamily="18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5C79D6F-D3B7-B9FB-C6BE-484CEED10C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675" y="1237129"/>
            <a:ext cx="11174649" cy="516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American Typewriter" panose="02090604020004020304" pitchFamily="18" charset="77"/>
              </a:defRPr>
            </a:lvl1pPr>
          </a:lstStyle>
          <a:p>
            <a:pPr lvl="0"/>
            <a:r>
              <a:rPr lang="en-US"/>
              <a:t>&lt;Contents&gt;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8FE02EC-13D7-8410-1BD2-390D29A7CCF5}"/>
              </a:ext>
            </a:extLst>
          </p:cNvPr>
          <p:cNvSpPr txBox="1"/>
          <p:nvPr userDrawn="1"/>
        </p:nvSpPr>
        <p:spPr>
          <a:xfrm>
            <a:off x="11330523" y="6400799"/>
            <a:ext cx="53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F469B7F-F0A2-0C44-AE13-BE1D3376E901}" type="slidenum">
              <a:rPr lang="en-KR" sz="1800" b="0" i="0">
                <a:latin typeface="Bradley Hand" pitchFamily="2" charset="77"/>
                <a:cs typeface="Apple Chancery" panose="03020702040506060504" pitchFamily="66" charset="-79"/>
              </a:rPr>
              <a:t>‹#›</a:t>
            </a:fld>
            <a:r>
              <a:rPr lang="en-KR" sz="18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BD667A-ECDE-B833-E601-AD88D0FD748A}"/>
              </a:ext>
            </a:extLst>
          </p:cNvPr>
          <p:cNvSpPr txBox="1"/>
          <p:nvPr userDrawn="1"/>
        </p:nvSpPr>
        <p:spPr>
          <a:xfrm>
            <a:off x="255018" y="6400799"/>
            <a:ext cx="1936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073E18F-CF5B-B741-93CC-021DB84C46A0}" type="datetime4">
              <a:rPr lang="en-US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February 10, 2025</a:t>
            </a:fld>
            <a:r>
              <a:rPr lang="en-KR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3DC4EB9B-6A38-0174-4FA5-C3D205DF12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675" y="1237129"/>
            <a:ext cx="11174649" cy="516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&lt;Contents&gt;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D5E91A6-DD24-E09D-0058-327227E09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4650" y="255677"/>
            <a:ext cx="9482700" cy="40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5380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F6DDF7-DB03-D96B-6B5A-A6CA445D9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001" y="2410639"/>
            <a:ext cx="9375998" cy="20367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Who</a:t>
            </a:r>
          </a:p>
          <a:p>
            <a:pPr lvl="0"/>
            <a:r>
              <a:rPr lang="en-US" dirty="0"/>
              <a:t>@cern.ch</a:t>
            </a:r>
          </a:p>
        </p:txBody>
      </p:sp>
      <p:pic>
        <p:nvPicPr>
          <p:cNvPr id="9" name="Picture 6" descr="UI - 한양대학교">
            <a:extLst>
              <a:ext uri="{FF2B5EF4-FFF2-40B4-BE49-F238E27FC236}">
                <a16:creationId xmlns:a16="http://schemas.microsoft.com/office/drawing/2014/main" id="{C250966E-53B9-F46E-8E46-C5C09FA9AEF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99" y="6278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FB3F00E6-DD56-5497-37CE-2FA7B715A0EC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001" y="627868"/>
            <a:ext cx="1080000" cy="1080000"/>
          </a:xfrm>
          <a:prstGeom prst="rect">
            <a:avLst/>
          </a:prstGeom>
          <a:ln>
            <a:solidFill>
              <a:schemeClr val="accent5">
                <a:alpha val="52000"/>
              </a:schemeClr>
            </a:solidFill>
          </a:ln>
          <a:effectLst>
            <a:softEdge rad="44014"/>
          </a:effec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891159A-EA96-29E1-C177-F26E9B49E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7781" y="903147"/>
            <a:ext cx="6816437" cy="529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u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Host?</a:t>
            </a:r>
          </a:p>
        </p:txBody>
      </p:sp>
    </p:spTree>
    <p:extLst>
      <p:ext uri="{BB962C8B-B14F-4D97-AF65-F5344CB8AC3E}">
        <p14:creationId xmlns:p14="http://schemas.microsoft.com/office/powerpoint/2010/main" val="12228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336BF85-1782-1C3F-A6F1-9B613E566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001" y="2410639"/>
            <a:ext cx="9375998" cy="20367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u="none">
                <a:latin typeface="American Typewriter" panose="02090604020004020304" pitchFamily="18" charset="77"/>
              </a:defRPr>
            </a:lvl1pPr>
          </a:lstStyle>
          <a:p>
            <a:pPr lvl="0"/>
            <a:r>
              <a:rPr lang="en-US"/>
              <a:t>Topic</a:t>
            </a:r>
          </a:p>
          <a:p>
            <a:pPr lvl="0"/>
            <a:endParaRPr lang="en-US"/>
          </a:p>
          <a:p>
            <a:pPr lvl="0"/>
            <a:r>
              <a:rPr lang="en-US"/>
              <a:t>Who</a:t>
            </a:r>
          </a:p>
          <a:p>
            <a:pPr lvl="0"/>
            <a:r>
              <a:rPr lang="en-US"/>
              <a:t>@cern.ch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BEDDBD3-C593-A725-4B5E-4EE50A4803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7781" y="903147"/>
            <a:ext cx="6816437" cy="529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u="none">
                <a:latin typeface="American Typewriter" panose="02090604020004020304" pitchFamily="18" charset="77"/>
              </a:defRPr>
            </a:lvl1pPr>
          </a:lstStyle>
          <a:p>
            <a:pPr lvl="0"/>
            <a:r>
              <a:rPr lang="en-US"/>
              <a:t>Host?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5268F4-6D8F-EB00-05A3-40E485A73C6F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3001" r="12210" b="13001"/>
          <a:stretch/>
        </p:blipFill>
        <p:spPr bwMode="auto">
          <a:xfrm>
            <a:off x="868001" y="6278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I - 한양대학교">
            <a:extLst>
              <a:ext uri="{FF2B5EF4-FFF2-40B4-BE49-F238E27FC236}">
                <a16:creationId xmlns:a16="http://schemas.microsoft.com/office/drawing/2014/main" id="{B7B4B46B-9D68-D0B6-DB59-10514B7D816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99" y="6278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4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2B74A-ECAD-8F9D-256D-C4D6E8B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560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52CEBC-B57B-55F8-BEDE-1F154B64A2AB}"/>
              </a:ext>
            </a:extLst>
          </p:cNvPr>
          <p:cNvSpPr/>
          <p:nvPr userDrawn="1"/>
        </p:nvSpPr>
        <p:spPr>
          <a:xfrm>
            <a:off x="0" y="-1"/>
            <a:ext cx="12192000" cy="1007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KR" dirty="0">
                <a:ln>
                  <a:noFill/>
                </a:ln>
              </a:rPr>
              <a:t>                     </a:t>
            </a:r>
          </a:p>
        </p:txBody>
      </p:sp>
      <p:pic>
        <p:nvPicPr>
          <p:cNvPr id="9" name="Picture 6" descr="UI - 한양대학교">
            <a:extLst>
              <a:ext uri="{FF2B5EF4-FFF2-40B4-BE49-F238E27FC236}">
                <a16:creationId xmlns:a16="http://schemas.microsoft.com/office/drawing/2014/main" id="{54B1FE53-EFFC-0A28-1685-FF26EC51BE41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737" y="89844"/>
            <a:ext cx="827999" cy="8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98D3E80-275E-C000-95E1-75484D31491C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3001" r="12210" b="13001"/>
          <a:stretch/>
        </p:blipFill>
        <p:spPr bwMode="auto">
          <a:xfrm>
            <a:off x="395264" y="89844"/>
            <a:ext cx="827999" cy="8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5F7FE-1B58-500B-E402-FF9CE22CE5A4}"/>
              </a:ext>
            </a:extLst>
          </p:cNvPr>
          <p:cNvSpPr txBox="1"/>
          <p:nvPr userDrawn="1"/>
        </p:nvSpPr>
        <p:spPr>
          <a:xfrm>
            <a:off x="11330523" y="6400799"/>
            <a:ext cx="53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F469B7F-F0A2-0C44-AE13-BE1D3376E901}" type="slidenum">
              <a:rPr lang="en-KR" sz="1800" b="0" i="0">
                <a:latin typeface="Bradley Hand" pitchFamily="2" charset="77"/>
                <a:cs typeface="Apple Chancery" panose="03020702040506060504" pitchFamily="66" charset="-79"/>
              </a:rPr>
              <a:t>‹#›</a:t>
            </a:fld>
            <a:r>
              <a:rPr lang="en-KR" sz="18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A934A-7342-D36C-097E-86770DF61FE8}"/>
              </a:ext>
            </a:extLst>
          </p:cNvPr>
          <p:cNvSpPr txBox="1"/>
          <p:nvPr userDrawn="1"/>
        </p:nvSpPr>
        <p:spPr>
          <a:xfrm>
            <a:off x="255018" y="6400799"/>
            <a:ext cx="1936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073E18F-CF5B-B741-93CC-021DB84C46A0}" type="datetime4">
              <a:rPr lang="en-US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February 10, 2025</a:t>
            </a:fld>
            <a:r>
              <a:rPr lang="en-KR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3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FF1002-BF43-8BD1-E97A-38452E213C86}"/>
              </a:ext>
            </a:extLst>
          </p:cNvPr>
          <p:cNvSpPr/>
          <p:nvPr userDrawn="1"/>
        </p:nvSpPr>
        <p:spPr>
          <a:xfrm>
            <a:off x="0" y="-1"/>
            <a:ext cx="12192000" cy="1007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KR">
                <a:ln>
                  <a:noFill/>
                </a:ln>
              </a:rPr>
              <a:t>                     </a:t>
            </a:r>
          </a:p>
        </p:txBody>
      </p:sp>
      <p:pic>
        <p:nvPicPr>
          <p:cNvPr id="8" name="Picture 6" descr="UI - 한양대학교">
            <a:extLst>
              <a:ext uri="{FF2B5EF4-FFF2-40B4-BE49-F238E27FC236}">
                <a16:creationId xmlns:a16="http://schemas.microsoft.com/office/drawing/2014/main" id="{3003A38C-6F55-CED4-43C4-9C9A22C1FF4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737" y="87869"/>
            <a:ext cx="827999" cy="8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216878C0-3E69-90F4-CF79-8342B73365BE}"/>
              </a:ext>
            </a:extLst>
          </p:cNvPr>
          <p:cNvPicPr preferRelativeResize="0"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64" y="89844"/>
            <a:ext cx="827999" cy="827999"/>
          </a:xfrm>
          <a:prstGeom prst="rect">
            <a:avLst/>
          </a:prstGeom>
          <a:ln>
            <a:solidFill>
              <a:schemeClr val="accent5">
                <a:alpha val="52000"/>
              </a:schemeClr>
            </a:solidFill>
          </a:ln>
          <a:effectLst>
            <a:softEdge rad="44014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A66130-DA98-58A0-1958-BFEA32F3D258}"/>
              </a:ext>
            </a:extLst>
          </p:cNvPr>
          <p:cNvSpPr txBox="1"/>
          <p:nvPr userDrawn="1"/>
        </p:nvSpPr>
        <p:spPr>
          <a:xfrm>
            <a:off x="11330523" y="6400799"/>
            <a:ext cx="53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F469B7F-F0A2-0C44-AE13-BE1D3376E901}" type="slidenum">
              <a:rPr lang="en-KR" sz="1800" b="0" i="0">
                <a:latin typeface="Bradley Hand" pitchFamily="2" charset="77"/>
                <a:cs typeface="Apple Chancery" panose="03020702040506060504" pitchFamily="66" charset="-79"/>
              </a:rPr>
              <a:t>‹#›</a:t>
            </a:fld>
            <a:r>
              <a:rPr lang="en-KR" sz="18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64E92-B35B-D95C-DA8B-519315E99BCD}"/>
              </a:ext>
            </a:extLst>
          </p:cNvPr>
          <p:cNvSpPr txBox="1"/>
          <p:nvPr userDrawn="1"/>
        </p:nvSpPr>
        <p:spPr>
          <a:xfrm>
            <a:off x="255018" y="6400799"/>
            <a:ext cx="1936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073E18F-CF5B-B741-93CC-021DB84C46A0}" type="datetime4">
              <a:rPr lang="en-US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February 10, 2025</a:t>
            </a:fld>
            <a:r>
              <a:rPr lang="en-KR" sz="1400" b="0" i="0">
                <a:latin typeface="American Typewriter" panose="02090604020004020304" pitchFamily="18" charset="77"/>
                <a:cs typeface="AkayaKanadaka" panose="02010502080401010103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42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4FD0D61-F5A0-27B3-6540-5C985AA2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Back</a:t>
            </a:r>
            <a:r>
              <a:rPr lang="ko-KR" altLang="en-US" dirty="0"/>
              <a:t> </a:t>
            </a:r>
            <a:r>
              <a:rPr lang="en-US" altLang="ko-KR" dirty="0"/>
              <a:t>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63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CF5781-5CEC-74CC-2F01-D276997EA3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8000" y="3918132"/>
            <a:ext cx="9375998" cy="2036721"/>
          </a:xfrm>
        </p:spPr>
        <p:txBody>
          <a:bodyPr/>
          <a:lstStyle/>
          <a:p>
            <a:r>
              <a:rPr lang="en-US" altLang="ko-KR" sz="2400" dirty="0" err="1"/>
              <a:t>Wooyeon</a:t>
            </a:r>
            <a:r>
              <a:rPr lang="en-US" altLang="ko-KR" sz="2400" dirty="0"/>
              <a:t> Kwon</a:t>
            </a:r>
          </a:p>
          <a:p>
            <a:r>
              <a:rPr lang="en-US" altLang="ko-KR" sz="1600" dirty="0"/>
              <a:t>wkwon@cern.ch</a:t>
            </a:r>
          </a:p>
          <a:p>
            <a:endParaRPr lang="en-US" altLang="ko-KR" sz="1600" dirty="0"/>
          </a:p>
          <a:p>
            <a:r>
              <a:rPr lang="en-US" altLang="ko-KR" sz="1600" dirty="0"/>
              <a:t>10 Feb, 2025</a:t>
            </a:r>
            <a:endParaRPr lang="ko-KR" altLang="en-US" sz="160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0463EE0-2042-D337-A319-CFF6B45C0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9762" y="2169077"/>
            <a:ext cx="9072473" cy="1259923"/>
          </a:xfrm>
        </p:spPr>
        <p:txBody>
          <a:bodyPr/>
          <a:lstStyle/>
          <a:p>
            <a:r>
              <a:rPr lang="en-US" altLang="ko-KR" sz="4000" b="1" dirty="0"/>
              <a:t>Status Report</a:t>
            </a:r>
          </a:p>
        </p:txBody>
      </p:sp>
    </p:spTree>
    <p:extLst>
      <p:ext uri="{BB962C8B-B14F-4D97-AF65-F5344CB8AC3E}">
        <p14:creationId xmlns:p14="http://schemas.microsoft.com/office/powerpoint/2010/main" val="66290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D564-7557-E4AF-149F-A02E7C0F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27BC3C5-20AA-F5FB-A191-4BB422950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E895CF-B6A8-A1D0-6A3E-1CDF1E353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Distribution of muons– RPC Muon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EE8C47D-50A5-F208-3EC2-CFED0F40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4" y="1241993"/>
            <a:ext cx="5319183" cy="5158806"/>
          </a:xfrm>
          <a:prstGeom prst="rect">
            <a:avLst/>
          </a:prstGeom>
        </p:spPr>
      </p:pic>
      <p:pic>
        <p:nvPicPr>
          <p:cNvPr id="8" name="그림 7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3F5FE9-7495-CE95-9BA4-B97F793C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41" y="1237129"/>
            <a:ext cx="5319183" cy="51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B481-81F0-2E57-3F5C-51F51244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CC5DA58-7C86-9F09-186E-306A4930CC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59DA35-ADAE-413B-1552-580066A37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Distribution of muons– RPC Muon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텍스트, 스크린샷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54FD336-61DE-CB66-51B4-E42FF210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28" y="1237129"/>
            <a:ext cx="5324199" cy="5163670"/>
          </a:xfrm>
          <a:prstGeom prst="rect">
            <a:avLst/>
          </a:prstGeom>
        </p:spPr>
      </p:pic>
      <p:pic>
        <p:nvPicPr>
          <p:cNvPr id="7" name="그림 6" descr="텍스트, 스크린샷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E661C2-070B-5DAE-E9E5-855C1132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5" y="1237130"/>
            <a:ext cx="5324199" cy="51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9F6B-359A-5323-7679-DEC7939A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4437F51-74D1-9A2B-AF39-22E89BBC5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4219F0-20F3-97B6-8FB2-E309C3CC4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dimuon mass distribution– RPC Muon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 descr="텍스트, 그래프, 도표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52DE041-3DFE-740A-D72C-1136575D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25" y="1237129"/>
            <a:ext cx="5324199" cy="5163670"/>
          </a:xfrm>
          <a:prstGeom prst="rect">
            <a:avLst/>
          </a:prstGeom>
        </p:spPr>
      </p:pic>
      <p:pic>
        <p:nvPicPr>
          <p:cNvPr id="7" name="그림 6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70316C3-BC35-64B6-59D0-AF2EBC5C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4" y="1237129"/>
            <a:ext cx="5324199" cy="51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26DD24C7-30C0-5ED9-42C4-C42F33558BA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altLang="ko-KR" sz="2000" b="1" dirty="0"/>
                  <a:t>MC Truth Matching for muon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dirty="0" err="1">
                    <a:latin typeface="Cambria Math" panose="02040503050406030204" pitchFamily="18" charset="0"/>
                  </a:rPr>
                  <a:t>pdgID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= 13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mbria Math" panose="02040503050406030204" pitchFamily="18" charset="0"/>
                  </a:rPr>
                  <a:t>check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charge matching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altLang="ko-KR" sz="2000" dirty="0">
                    <a:latin typeface="Cambria Math" panose="02040503050406030204" pitchFamily="18" charset="0"/>
                  </a:rPr>
                  <a:t>Δ</a:t>
                </a:r>
                <a:r>
                  <a:rPr lang="en-US" altLang="ko-KR" sz="2000" dirty="0">
                    <a:latin typeface="Cambria Math" panose="02040503050406030204" pitchFamily="18" charset="0"/>
                  </a:rPr>
                  <a:t>R threshold &lt; 0.3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mbria Math" panose="02040503050406030204" pitchFamily="18" charset="0"/>
                  </a:rPr>
                  <a:t>Relative </a:t>
                </a:r>
                <a:r>
                  <a:rPr lang="en-US" altLang="ko-KR" sz="2000" dirty="0" err="1">
                    <a:latin typeface="Cambria Math" panose="02040503050406030204" pitchFamily="18" charset="0"/>
                  </a:rPr>
                  <a:t>pT</a:t>
                </a:r>
                <a:r>
                  <a:rPr lang="en-US" altLang="ko-KR" sz="2000" dirty="0">
                    <a:latin typeface="Cambria Math" panose="02040503050406030204" pitchFamily="18" charset="0"/>
                  </a:rPr>
                  <a:t> difference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&lt; 0.5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mbria Math" panose="02040503050406030204" pitchFamily="18" charset="0"/>
                  </a:rPr>
                  <a:t>one to one match by </a:t>
                </a:r>
                <a:r>
                  <a:rPr lang="el-GR" altLang="ko-KR" sz="2000" dirty="0">
                    <a:latin typeface="Cambria Math" panose="02040503050406030204" pitchFamily="18" charset="0"/>
                  </a:rPr>
                  <a:t>Δ</a:t>
                </a:r>
                <a:r>
                  <a:rPr lang="en-US" altLang="ko-KR" sz="2000" dirty="0">
                    <a:latin typeface="Cambria Math" panose="02040503050406030204" pitchFamily="18" charset="0"/>
                  </a:rPr>
                  <a:t>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</a:endParaRPr>
              </a:p>
              <a:p>
                <a:r>
                  <a:rPr lang="en-US" altLang="ko-KR" sz="2000" b="1" dirty="0"/>
                  <a:t>Matching Efficiency Definition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𝑀𝑎𝑡𝑐h𝑖𝑛𝑔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 (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Matched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&amp;&amp;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muon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condition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GenMuon</m:t>
                        </m:r>
                      </m:den>
                    </m:f>
                  </m:oMath>
                </a14:m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2000" b="1" dirty="0"/>
                  <a:t>Fake Rate Definition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𝑀𝑎𝑡𝑐h𝑖𝑛𝑔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 (</m:t>
                        </m:r>
                        <m:r>
                          <m:rPr>
                            <m:nor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Matched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&amp;&amp;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muon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condition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GenMuon</m:t>
                        </m:r>
                      </m:den>
                    </m:f>
                  </m:oMath>
                </a14:m>
                <a:endParaRPr lang="en-US" altLang="ko-KR" sz="2000" b="1" dirty="0"/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</a:endParaRP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26DD24C7-30C0-5ED9-42C4-C42F33558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545" t="-11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8392BE-2489-9844-0549-B0F710332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MC Matching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19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8149419-6852-81A4-4E86-7776A8715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275664-C2EA-95AE-CCC0-5CE6A460F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Matching efficiency</a:t>
            </a:r>
            <a:endParaRPr lang="ko-KR" altLang="en-US" dirty="0"/>
          </a:p>
        </p:txBody>
      </p:sp>
      <p:pic>
        <p:nvPicPr>
          <p:cNvPr id="5" name="그림 4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BA1D14B-9F83-C858-BFE3-1C0DBE248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4" y="1237130"/>
            <a:ext cx="5601969" cy="4025536"/>
          </a:xfrm>
          <a:prstGeom prst="rect">
            <a:avLst/>
          </a:prstGeom>
        </p:spPr>
      </p:pic>
      <p:pic>
        <p:nvPicPr>
          <p:cNvPr id="11" name="그림 10" descr="텍스트, 스크린샷, 도표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B26D9D8-9F02-A7A7-38A9-F7A50C50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94" y="1222539"/>
            <a:ext cx="5642579" cy="40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F9AD-128C-E065-4E2B-3BFC39D3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F5D06FE-A0B4-7596-7450-630C6C074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4041AA-C6FC-A657-576A-A4F30AD03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Matching efficiency</a:t>
            </a:r>
            <a:endParaRPr lang="ko-KR" altLang="en-US" dirty="0"/>
          </a:p>
        </p:txBody>
      </p:sp>
      <p:pic>
        <p:nvPicPr>
          <p:cNvPr id="8" name="그림 7" descr="텍스트, 스크린샷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9CE9855-53F8-40C9-A2D2-9DB7EA8E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44" y="1237129"/>
            <a:ext cx="5642580" cy="4054718"/>
          </a:xfrm>
          <a:prstGeom prst="rect">
            <a:avLst/>
          </a:prstGeom>
        </p:spPr>
      </p:pic>
      <p:pic>
        <p:nvPicPr>
          <p:cNvPr id="12" name="그림 11" descr="텍스트, 스크린샷, 번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1683DA8-94B9-2FDD-D97B-96AAD5D9A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5" y="1237129"/>
            <a:ext cx="5601969" cy="40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B4D15EF-1589-41F9-C53A-4C035402A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8656E8-60C4-C0DF-856C-1A1E369C5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Fake rate</a:t>
            </a:r>
            <a:endParaRPr lang="ko-KR" altLang="en-US" dirty="0"/>
          </a:p>
        </p:txBody>
      </p:sp>
      <p:pic>
        <p:nvPicPr>
          <p:cNvPr id="9" name="그림 8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FECED89-B684-F22E-E315-22D2E30D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237127"/>
            <a:ext cx="5588432" cy="4015808"/>
          </a:xfrm>
          <a:prstGeom prst="rect">
            <a:avLst/>
          </a:prstGeom>
        </p:spPr>
      </p:pic>
      <p:pic>
        <p:nvPicPr>
          <p:cNvPr id="11" name="그림 10" descr="텍스트, 스크린샷, 폰트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0F72B3-E060-3E4D-ADF9-7B80B479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8" y="1237127"/>
            <a:ext cx="5588432" cy="40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A15F-0201-A831-07BB-2810B514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C502845-83FD-329F-93B2-480A51710E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A3F6CD-EBC0-207C-B0F6-BB511638B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Fake rate</a:t>
            </a:r>
            <a:endParaRPr lang="ko-KR" altLang="en-US" dirty="0"/>
          </a:p>
        </p:txBody>
      </p:sp>
      <p:pic>
        <p:nvPicPr>
          <p:cNvPr id="5" name="그림 4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A72DD20-37A1-6653-6850-5B753289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434" y="1237130"/>
            <a:ext cx="5574894" cy="4006080"/>
          </a:xfrm>
          <a:prstGeom prst="rect">
            <a:avLst/>
          </a:prstGeom>
        </p:spPr>
      </p:pic>
      <p:pic>
        <p:nvPicPr>
          <p:cNvPr id="7" name="그림 6" descr="텍스트, 스크린샷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53948BD-47E5-39AF-9543-CA6888D0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4" y="1237130"/>
            <a:ext cx="5574894" cy="4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BB3A4-93B8-9019-CA9F-99FFB392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97CA7697-6CE6-B47A-16AA-482BB6705D8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ko-KR" sz="2300" b="1" dirty="0"/>
                  <a:t>Tag Muon</a:t>
                </a:r>
                <a:endParaRPr lang="en-US" altLang="ko-KR" sz="23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&gt;24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&lt;2.4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sz="1800" dirty="0"/>
                  <a:t>Tight ID + Tight PF Isolation (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𝐼𝑠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𝑃𝐹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𝑅𝑒𝑙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&lt;0.15</m:t>
                    </m:r>
                  </m:oMath>
                </a14:m>
                <a:r>
                  <a:rPr lang="en-US" altLang="ko-KR" sz="1800" dirty="0"/>
                  <a:t> 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2300" b="1" dirty="0"/>
                  <a:t>Probe Muon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Tracker Muon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&lt;2.4</m:t>
                    </m:r>
                  </m:oMath>
                </a14:m>
                <a:r>
                  <a:rPr lang="en-US" altLang="ko-KR" dirty="0"/>
                  <a:t> + opposite charge with the Tag muon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ko-KR" b="1" dirty="0"/>
                  <a:t>Event Selection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S1. mass window = [60,120]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S2. </a:t>
                </a:r>
                <a:r>
                  <a:rPr lang="en-US" altLang="ko-KR" dirty="0" err="1"/>
                  <a:t>dvz</a:t>
                </a:r>
                <a:r>
                  <a:rPr lang="en-US" altLang="ko-KR" dirty="0"/>
                  <a:t> &lt; 0.5 (difference between </a:t>
                </a:r>
                <a:r>
                  <a:rPr lang="en-US" altLang="ko-KR" dirty="0" err="1"/>
                  <a:t>vz</a:t>
                </a:r>
                <a:r>
                  <a:rPr lang="en-US" altLang="ko-KR" dirty="0"/>
                  <a:t> of dimuon pair)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ko-KR" b="1" dirty="0"/>
                  <a:t>Passing Probe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dirty="0" err="1"/>
                  <a:t>GlobalMuon</a:t>
                </a:r>
                <a:r>
                  <a:rPr lang="en-US" altLang="ko-KR" dirty="0"/>
                  <a:t> &amp; </a:t>
                </a:r>
                <a:r>
                  <a:rPr lang="en-US" altLang="ko-KR" dirty="0" err="1"/>
                  <a:t>RPCMuon</a:t>
                </a:r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𝑒𝑓𝑓𝑖𝑐𝑖𝑒𝑛𝑐𝑦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𝑝𝑎𝑠𝑠𝑖𝑛𝑔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𝑝𝑟𝑜𝑏𝑒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𝑝𝑟𝑜𝑏𝑒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>
                  <a:spcBef>
                    <a:spcPts val="600"/>
                  </a:spcBef>
                </a:pPr>
                <a:endParaRPr lang="en-US" altLang="ko-KR" sz="1800" dirty="0"/>
              </a:p>
            </p:txBody>
          </p:sp>
        </mc:Choice>
        <mc:Fallback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97CA7697-6CE6-B47A-16AA-482BB6705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763" t="-1653" b="-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DD6AD2-9C55-B698-9342-7D6FF33CB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Tag and Probe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69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9B42EA9-5BCE-25FB-DC04-79C862DDF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5A2337-6C0A-7EA7-D18C-81785F8F2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Efficiency Data vs MC</a:t>
            </a:r>
            <a:endParaRPr lang="ko-KR" altLang="en-US" dirty="0"/>
          </a:p>
        </p:txBody>
      </p:sp>
      <p:pic>
        <p:nvPicPr>
          <p:cNvPr id="5" name="그림 4" descr="텍스트, 스크린샷, 폰트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A45FE7-FF61-298F-EDD5-E650F1FF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5" y="1237129"/>
            <a:ext cx="5704057" cy="4098895"/>
          </a:xfrm>
          <a:prstGeom prst="rect">
            <a:avLst/>
          </a:prstGeom>
        </p:spPr>
      </p:pic>
      <p:pic>
        <p:nvPicPr>
          <p:cNvPr id="7" name="그림 6" descr="텍스트, 스크린샷, 폰트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66FD392-5356-A348-C84B-E908F97E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32" y="1237129"/>
            <a:ext cx="5704057" cy="40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83E2287C-0680-2A4D-A2E6-1F180D546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b="1" dirty="0"/>
              <a:t>Goal</a:t>
            </a:r>
          </a:p>
          <a:p>
            <a:pPr marL="1028700" lvl="1" indent="-342900"/>
            <a:r>
              <a:rPr lang="en-US" altLang="ko-KR" dirty="0"/>
              <a:t>Make ‘RPC tuned global muon ID’ which is including RPC information(</a:t>
            </a:r>
            <a:r>
              <a:rPr lang="en-US" altLang="ko-KR" dirty="0" err="1"/>
              <a:t>isGlobal</a:t>
            </a:r>
            <a:r>
              <a:rPr lang="en-US" altLang="ko-KR" dirty="0"/>
              <a:t> muon &amp; </a:t>
            </a:r>
            <a:r>
              <a:rPr lang="en-US" altLang="ko-KR" dirty="0" err="1"/>
              <a:t>isRPC</a:t>
            </a:r>
            <a:r>
              <a:rPr lang="en-US" altLang="ko-KR" dirty="0"/>
              <a:t> muon).</a:t>
            </a:r>
          </a:p>
          <a:p>
            <a:pPr marL="1028700" lvl="1" indent="-342900"/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evaluate the RPC tuned global muon ID</a:t>
            </a:r>
          </a:p>
          <a:p>
            <a:pPr marL="457200" indent="-457200">
              <a:buAutoNum type="arabicPeriod"/>
            </a:pPr>
            <a:r>
              <a:rPr lang="en-US" altLang="ko-KR" b="1" dirty="0"/>
              <a:t>Steps</a:t>
            </a:r>
          </a:p>
          <a:p>
            <a:pPr marL="1028700" lvl="1" indent="-342900"/>
            <a:r>
              <a:rPr lang="en-US" altLang="ko-KR" dirty="0"/>
              <a:t>Through Z-&gt;</a:t>
            </a:r>
            <a:r>
              <a:rPr lang="en-US" altLang="ko-KR" dirty="0" err="1"/>
              <a:t>mumu</a:t>
            </a:r>
            <a:r>
              <a:rPr lang="en-US" altLang="ko-KR" dirty="0"/>
              <a:t> mass reconstruction with tight id muon, tune pt of muons</a:t>
            </a:r>
          </a:p>
          <a:p>
            <a:pPr marL="1028700" lvl="1" indent="-342900"/>
            <a:r>
              <a:rPr lang="en-US" altLang="ko-KR" dirty="0"/>
              <a:t>Test if ‘RPC tuned global muon ID’ works well, in Z-&gt;</a:t>
            </a:r>
            <a:r>
              <a:rPr lang="en-US" altLang="ko-KR" dirty="0" err="1"/>
              <a:t>mumu</a:t>
            </a:r>
            <a:r>
              <a:rPr lang="en-US" altLang="ko-KR" dirty="0"/>
              <a:t> reconstruction </a:t>
            </a:r>
          </a:p>
          <a:p>
            <a:pPr marL="1028700" lvl="1" indent="-342900"/>
            <a:r>
              <a:rPr lang="en-US" altLang="ko-KR" dirty="0"/>
              <a:t>With MC, define RPC, Global and RPC tuned global muon. And compare their efficiency. </a:t>
            </a:r>
          </a:p>
          <a:p>
            <a:pPr marL="1028700" lvl="1" indent="-342900"/>
            <a:r>
              <a:rPr lang="en-US" altLang="ko-KR" dirty="0"/>
              <a:t>With Data and MC, using </a:t>
            </a:r>
            <a:r>
              <a:rPr lang="en-US" altLang="ko-KR" dirty="0" err="1"/>
              <a:t>TnP</a:t>
            </a:r>
            <a:r>
              <a:rPr lang="en-US" altLang="ko-KR" dirty="0"/>
              <a:t> compare muon objects above. And compare their efficiency</a:t>
            </a:r>
          </a:p>
          <a:p>
            <a:pPr marL="1028700" lvl="1" indent="-342900"/>
            <a:r>
              <a:rPr lang="en-US" altLang="ko-KR" dirty="0"/>
              <a:t>Finally calculate scale factor of ‘RPC tuned global muon’ with MC and Data</a:t>
            </a: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D43E51B6-74C5-4CB6-CFC3-CA5C0021F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4650" y="252967"/>
            <a:ext cx="9482700" cy="408467"/>
          </a:xfrm>
        </p:spPr>
        <p:txBody>
          <a:bodyPr/>
          <a:lstStyle/>
          <a:p>
            <a:r>
              <a:rPr lang="en-US" altLang="ko-KR" dirty="0"/>
              <a:t>Plans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4418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29193-5F0E-F24F-4D8C-48252E62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7496C65-9AB9-66F6-4C8C-4FFB70838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83F518-3286-4009-21E2-372AE90D7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Efficiency Data vs MC</a:t>
            </a:r>
            <a:endParaRPr lang="ko-KR" altLang="en-US" dirty="0"/>
          </a:p>
        </p:txBody>
      </p:sp>
      <p:pic>
        <p:nvPicPr>
          <p:cNvPr id="6" name="그림 5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4905546-A4C7-A692-C729-3AC96A954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46" y="1237129"/>
            <a:ext cx="5420878" cy="3895405"/>
          </a:xfrm>
          <a:prstGeom prst="rect">
            <a:avLst/>
          </a:prstGeom>
        </p:spPr>
      </p:pic>
      <p:pic>
        <p:nvPicPr>
          <p:cNvPr id="9" name="그림 8" descr="텍스트, 스크린샷, 번호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C5C8098-3C95-6D26-CF09-0120E0E5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75" y="1299165"/>
            <a:ext cx="5420878" cy="38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70F9-CC47-8EBF-DB75-4AC6DEF0E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6C04C93-4931-F89C-1F2D-E8F4586030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6D5805-B86F-AB48-3640-1D52A907F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Efficiency Data vs MC</a:t>
            </a:r>
            <a:endParaRPr lang="ko-KR" altLang="en-US" dirty="0"/>
          </a:p>
        </p:txBody>
      </p:sp>
      <p:pic>
        <p:nvPicPr>
          <p:cNvPr id="6" name="그림 5" descr="텍스트, 스크린샷, 폰트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67F82CF-8461-9747-C4F1-3A649B0E1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97" y="1237130"/>
            <a:ext cx="5696727" cy="4093628"/>
          </a:xfrm>
          <a:prstGeom prst="rect">
            <a:avLst/>
          </a:prstGeom>
        </p:spPr>
      </p:pic>
      <p:pic>
        <p:nvPicPr>
          <p:cNvPr id="9" name="그림 8" descr="텍스트, 스크린샷, 라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AEE9DC6-CCBB-FF72-12CA-F4A44AC4D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75" y="1237130"/>
            <a:ext cx="5696727" cy="40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9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909E0-62A1-F538-7F4E-2F271C02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B190070-139F-418B-578F-B5FA246FCC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ttttreeeeeeeeeeeeeeeeeeeeeeeeeeeeeeeeeeeeee</a:t>
            </a:r>
            <a:r>
              <a:rPr lang="en-US" altLang="ko-KR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C44547-59E5-22EE-716E-8C750C172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Efficiency Data vs MC</a:t>
            </a:r>
            <a:endParaRPr lang="ko-KR" altLang="en-US" dirty="0"/>
          </a:p>
        </p:txBody>
      </p:sp>
      <p:pic>
        <p:nvPicPr>
          <p:cNvPr id="6" name="그림 5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5198893-064D-0C39-28CD-BCFDD2837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34" y="1237129"/>
            <a:ext cx="5611690" cy="4032521"/>
          </a:xfrm>
          <a:prstGeom prst="rect">
            <a:avLst/>
          </a:prstGeom>
        </p:spPr>
      </p:pic>
      <p:pic>
        <p:nvPicPr>
          <p:cNvPr id="9" name="그림 8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8A8A5BB-FAA8-CC4F-37FB-E97A698C4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75" y="1237128"/>
            <a:ext cx="5611690" cy="40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DA12E06-D7AB-CE09-AA33-8DBCEBFE5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according to mc matching (RPC muon &amp; Global muon) gives little low matching efficiency. However, it gives better fake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it seems MC simulation of the RPC Muon gives overestimate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need to correct the muon pt. but I have technical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add dimuon mass with passing probe and failing probe 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adopt </a:t>
            </a:r>
            <a:r>
              <a:rPr lang="en-US" altLang="ko-KR" dirty="0" err="1"/>
              <a:t>json</a:t>
            </a:r>
            <a:r>
              <a:rPr lang="en-US" altLang="ko-KR" dirty="0"/>
              <a:t> file from muon </a:t>
            </a:r>
            <a:r>
              <a:rPr lang="en-US" altLang="ko-KR" dirty="0" err="1"/>
              <a:t>pog</a:t>
            </a:r>
            <a:r>
              <a:rPr lang="en-US" altLang="ko-KR" dirty="0"/>
              <a:t> for muon efficiency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439D36-7213-BD2E-9E05-44A055296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 and Plan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929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976F4-5619-B124-90A0-04E758AD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85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A5586-2746-D89F-6687-68A4ED8AE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A27E40-1DFC-66F9-76F2-11D581B07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Datasets of the Run3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C0258513-8572-057B-38F2-C39E204541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8675" y="1237129"/>
              <a:ext cx="6806525" cy="17103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2040">
                      <a:extLst>
                        <a:ext uri="{9D8B030D-6E8A-4147-A177-3AD203B41FA5}">
                          <a16:colId xmlns:a16="http://schemas.microsoft.com/office/drawing/2014/main" val="3055328969"/>
                        </a:ext>
                      </a:extLst>
                    </a:gridCol>
                    <a:gridCol w="1531928">
                      <a:extLst>
                        <a:ext uri="{9D8B030D-6E8A-4147-A177-3AD203B41FA5}">
                          <a16:colId xmlns:a16="http://schemas.microsoft.com/office/drawing/2014/main" val="2889352621"/>
                        </a:ext>
                      </a:extLst>
                    </a:gridCol>
                    <a:gridCol w="1549537">
                      <a:extLst>
                        <a:ext uri="{9D8B030D-6E8A-4147-A177-3AD203B41FA5}">
                          <a16:colId xmlns:a16="http://schemas.microsoft.com/office/drawing/2014/main" val="3180011743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543777121"/>
                        </a:ext>
                      </a:extLst>
                    </a:gridCol>
                  </a:tblGrid>
                  <a:tr h="22604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DATA(2022)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Delivered by LHC(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/>
                            <a:t>Recorded by CMS(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Golden JSON(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590979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/Muon/Run2022C-27Jun2023-v1/AOD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7.0067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6.3777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5.0104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41120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/Muon/Run2022D-27Jun2023-v2/AOD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3.8044</a:t>
                          </a:r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3.3773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2.9700</a:t>
                          </a:r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2148232432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/Muon/Run2022E-27Jun2023-v1/AOD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6.7495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6.2649</a:t>
                          </a:r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5.8070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89841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/Muon/Run2022F-PromptReco-v1/AOD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20.1584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18.6049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17.7819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168077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/Muon/Run2022G-PromptReco-v1/AOD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3.6185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3.2748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3.0828</a:t>
                          </a:r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819163824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total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 fontAlgn="ctr"/>
                          <a:r>
                            <a:rPr lang="en-US" altLang="ko-KR" sz="10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41.3375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37.8996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1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34.6521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78797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6B3210C8-5762-7B0F-50AC-657E3B4A85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704020"/>
                  </p:ext>
                </p:extLst>
              </p:nvPr>
            </p:nvGraphicFramePr>
            <p:xfrm>
              <a:off x="508675" y="1237129"/>
              <a:ext cx="6806525" cy="17103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2040">
                      <a:extLst>
                        <a:ext uri="{9D8B030D-6E8A-4147-A177-3AD203B41FA5}">
                          <a16:colId xmlns:a16="http://schemas.microsoft.com/office/drawing/2014/main" val="3055328969"/>
                        </a:ext>
                      </a:extLst>
                    </a:gridCol>
                    <a:gridCol w="1531928">
                      <a:extLst>
                        <a:ext uri="{9D8B030D-6E8A-4147-A177-3AD203B41FA5}">
                          <a16:colId xmlns:a16="http://schemas.microsoft.com/office/drawing/2014/main" val="2889352621"/>
                        </a:ext>
                      </a:extLst>
                    </a:gridCol>
                    <a:gridCol w="1549537">
                      <a:extLst>
                        <a:ext uri="{9D8B030D-6E8A-4147-A177-3AD203B41FA5}">
                          <a16:colId xmlns:a16="http://schemas.microsoft.com/office/drawing/2014/main" val="3180011743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543777121"/>
                        </a:ext>
                      </a:extLst>
                    </a:gridCol>
                  </a:tblGrid>
                  <a:tr h="2472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DATA(2022)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57937" t="-2439" r="-187698" b="-6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55906" t="-2439" r="-86220" b="-6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422430" t="-2439" r="-2336" b="-6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59097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/Muon/Run2022C-27Jun2023-v1/AOD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7.0067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6.3777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5.0104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4112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/Muon/Run2022D-27Jun2023-v2/AOD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3.8044</a:t>
                          </a:r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3.3773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2.9700</a:t>
                          </a:r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214823243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/Muon/Run2022E-27Jun2023-v1/AOD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6.7495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6.2649</a:t>
                          </a:r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5.8070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8984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/Muon/Run2022F-PromptReco-v1/AOD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20.1584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18.6049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17.7819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16807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/Muon/Run2022G-PromptReco-v1/AOD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3.6185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3.2748</a:t>
                          </a:r>
                          <a:endParaRPr lang="ko-KR" altLang="en-US" sz="10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000" baseline="0" dirty="0">
                              <a:effectLst/>
                            </a:rPr>
                            <a:t>3.0828</a:t>
                          </a:r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81916382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total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 fontAlgn="ctr"/>
                          <a:r>
                            <a:rPr lang="en-US" altLang="ko-KR" sz="10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41.3375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37.8996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1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34.6521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78797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2C7B2349-4012-2C84-015A-BEC5BF7A43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8676" y="3102780"/>
              <a:ext cx="6806525" cy="1222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841">
                      <a:extLst>
                        <a:ext uri="{9D8B030D-6E8A-4147-A177-3AD203B41FA5}">
                          <a16:colId xmlns:a16="http://schemas.microsoft.com/office/drawing/2014/main" val="2686222987"/>
                        </a:ext>
                      </a:extLst>
                    </a:gridCol>
                    <a:gridCol w="1519667">
                      <a:extLst>
                        <a:ext uri="{9D8B030D-6E8A-4147-A177-3AD203B41FA5}">
                          <a16:colId xmlns:a16="http://schemas.microsoft.com/office/drawing/2014/main" val="3506252077"/>
                        </a:ext>
                      </a:extLst>
                    </a:gridCol>
                    <a:gridCol w="1553072">
                      <a:extLst>
                        <a:ext uri="{9D8B030D-6E8A-4147-A177-3AD203B41FA5}">
                          <a16:colId xmlns:a16="http://schemas.microsoft.com/office/drawing/2014/main" val="3848072061"/>
                        </a:ext>
                      </a:extLst>
                    </a:gridCol>
                    <a:gridCol w="1294945">
                      <a:extLst>
                        <a:ext uri="{9D8B030D-6E8A-4147-A177-3AD203B41FA5}">
                          <a16:colId xmlns:a16="http://schemas.microsoft.com/office/drawing/2014/main" val="1152248300"/>
                        </a:ext>
                      </a:extLst>
                    </a:gridCol>
                  </a:tblGrid>
                  <a:tr h="22604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DATA(2023)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Delivered by LHC(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/>
                            <a:t>Recorded by CMS(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Golden JSON(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3758188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/Muon*/Run2023B-PromptReco-v1/AOD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1.267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1.134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0.617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958943443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/Muon*/Run2023C-PromptReco-v4/AOD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20.064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18.466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17.794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490320310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/Muon*/Run2023D-PromptReco-v2/AOD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10.761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9.897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9.451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72294333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32.094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29.504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27.862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98679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3B3B8D8F-2CE9-389F-5970-C261BE301A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248168"/>
                  </p:ext>
                </p:extLst>
              </p:nvPr>
            </p:nvGraphicFramePr>
            <p:xfrm>
              <a:off x="508676" y="3102780"/>
              <a:ext cx="6806525" cy="1222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841">
                      <a:extLst>
                        <a:ext uri="{9D8B030D-6E8A-4147-A177-3AD203B41FA5}">
                          <a16:colId xmlns:a16="http://schemas.microsoft.com/office/drawing/2014/main" val="2686222987"/>
                        </a:ext>
                      </a:extLst>
                    </a:gridCol>
                    <a:gridCol w="1519667">
                      <a:extLst>
                        <a:ext uri="{9D8B030D-6E8A-4147-A177-3AD203B41FA5}">
                          <a16:colId xmlns:a16="http://schemas.microsoft.com/office/drawing/2014/main" val="3506252077"/>
                        </a:ext>
                      </a:extLst>
                    </a:gridCol>
                    <a:gridCol w="1553072">
                      <a:extLst>
                        <a:ext uri="{9D8B030D-6E8A-4147-A177-3AD203B41FA5}">
                          <a16:colId xmlns:a16="http://schemas.microsoft.com/office/drawing/2014/main" val="3848072061"/>
                        </a:ext>
                      </a:extLst>
                    </a:gridCol>
                    <a:gridCol w="1294945">
                      <a:extLst>
                        <a:ext uri="{9D8B030D-6E8A-4147-A177-3AD203B41FA5}">
                          <a16:colId xmlns:a16="http://schemas.microsoft.com/office/drawing/2014/main" val="1152248300"/>
                        </a:ext>
                      </a:extLst>
                    </a:gridCol>
                  </a:tblGrid>
                  <a:tr h="2472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DATA(2023)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61446" t="-2439" r="-189558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55294" t="-2439" r="-85098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425352" t="-2439" r="-1878" b="-4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375818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/Muon*/Run2023B-PromptReco-v1/AOD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1.267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1.134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0.617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95894344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/Muon*/Run2023C-PromptReco-v4/AOD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20.064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18.466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17.794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4903203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/Muon*/Run2023D-PromptReco-v2/AOD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10.761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9.897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9.451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7229433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32.094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29.504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27.862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986792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2F156D00-21EF-F3FB-E211-6901E004F8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8675" y="4449998"/>
              <a:ext cx="6806525" cy="1954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2040">
                      <a:extLst>
                        <a:ext uri="{9D8B030D-6E8A-4147-A177-3AD203B41FA5}">
                          <a16:colId xmlns:a16="http://schemas.microsoft.com/office/drawing/2014/main" val="3055328969"/>
                        </a:ext>
                      </a:extLst>
                    </a:gridCol>
                    <a:gridCol w="1531928">
                      <a:extLst>
                        <a:ext uri="{9D8B030D-6E8A-4147-A177-3AD203B41FA5}">
                          <a16:colId xmlns:a16="http://schemas.microsoft.com/office/drawing/2014/main" val="2889352621"/>
                        </a:ext>
                      </a:extLst>
                    </a:gridCol>
                    <a:gridCol w="1549537">
                      <a:extLst>
                        <a:ext uri="{9D8B030D-6E8A-4147-A177-3AD203B41FA5}">
                          <a16:colId xmlns:a16="http://schemas.microsoft.com/office/drawing/2014/main" val="3180011743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543777121"/>
                        </a:ext>
                      </a:extLst>
                    </a:gridCol>
                  </a:tblGrid>
                  <a:tr h="22604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DATA(2024)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Delivered by LHC(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/>
                            <a:t>Recorded by CMS(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Golden JSON(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dirty="0"/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590979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/Muon*/Run2024B-PromptReco-v1/AOD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0.742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0.656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0.13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802941120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/Muon*/Run2024C-PromptReco-v1/AOD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7.95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7.434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7.238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48232432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/Muon*/Run2024D-PromptReco-v1/AOD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8.899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8.301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7.957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058389841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/Muon*/Run2024E-PromptReco-v2/AOD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12.899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11.92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11.319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233168077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/Muon*/Run2024F-PromptReco-v1/AOD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30.786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28.433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25.79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819163824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/Muon*/Run2024G-PromptReco-v1/AOD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5.988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5.484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5.477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58848898"/>
                      </a:ext>
                    </a:extLst>
                  </a:tr>
                  <a:tr h="2227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total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66.29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61.42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58.06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78797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AA366E2F-CAD8-1171-B5B9-11CF076F3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876976"/>
                  </p:ext>
                </p:extLst>
              </p:nvPr>
            </p:nvGraphicFramePr>
            <p:xfrm>
              <a:off x="508675" y="4449998"/>
              <a:ext cx="6806525" cy="1954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2040">
                      <a:extLst>
                        <a:ext uri="{9D8B030D-6E8A-4147-A177-3AD203B41FA5}">
                          <a16:colId xmlns:a16="http://schemas.microsoft.com/office/drawing/2014/main" val="3055328969"/>
                        </a:ext>
                      </a:extLst>
                    </a:gridCol>
                    <a:gridCol w="1531928">
                      <a:extLst>
                        <a:ext uri="{9D8B030D-6E8A-4147-A177-3AD203B41FA5}">
                          <a16:colId xmlns:a16="http://schemas.microsoft.com/office/drawing/2014/main" val="2889352621"/>
                        </a:ext>
                      </a:extLst>
                    </a:gridCol>
                    <a:gridCol w="1549537">
                      <a:extLst>
                        <a:ext uri="{9D8B030D-6E8A-4147-A177-3AD203B41FA5}">
                          <a16:colId xmlns:a16="http://schemas.microsoft.com/office/drawing/2014/main" val="3180011743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543777121"/>
                        </a:ext>
                      </a:extLst>
                    </a:gridCol>
                  </a:tblGrid>
                  <a:tr h="2472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DATA(2024)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57937" t="-2439" r="-187698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55906" t="-2439" r="-8622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22430" t="-2439" r="-2336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59097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/Muon*/Run2024B-PromptReco-v1/AOD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0.742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0.656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0.13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80294112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/Muon*/Run2024C-PromptReco-v1/AOD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7.95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7.434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7.238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4823243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/Muon*/Run2024D-PromptReco-v1/AOD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8.899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8.301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7.957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05838984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/Muon*/Run2024E-PromptReco-v2/AOD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12.899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11.92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11.319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23316807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/Muon*/Run2024F-PromptReco-v1/AOD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30.786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28.433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25.79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81916382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dirty="0">
                              <a:solidFill>
                                <a:srgbClr val="404040"/>
                              </a:solidFill>
                              <a:latin typeface="-apple-system"/>
                            </a:rPr>
                            <a:t>/Muon*/Run2024G-PromptReco-v1/AOD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5.988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5.484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5.477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5884889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total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66.29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61.42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58.06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78797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텍스트 개체 틀 8">
                <a:extLst>
                  <a:ext uri="{FF2B5EF4-FFF2-40B4-BE49-F238E27FC236}">
                    <a16:creationId xmlns:a16="http://schemas.microsoft.com/office/drawing/2014/main" id="{746C3E28-F2C9-2F18-A993-A3230AC1324E}"/>
                  </a:ext>
                </a:extLst>
              </p:cNvPr>
              <p:cNvSpPr txBox="1">
                <a:spLocks noGrp="1"/>
              </p:cNvSpPr>
              <p:nvPr>
                <p:ph type="body" sz="quarter" idx="11"/>
              </p:nvPr>
            </p:nvSpPr>
            <p:spPr>
              <a:xfrm>
                <a:off x="7393020" y="1236663"/>
                <a:ext cx="4290979" cy="4847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ko-KR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=13.6 </m:t>
                      </m:r>
                      <m:r>
                        <a:rPr lang="en-US" altLang="ko-KR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𝑇𝑒𝑉</m:t>
                      </m:r>
                    </m:oMath>
                  </m:oMathPara>
                </a14:m>
                <a:endParaRPr lang="en-US" altLang="ko-KR" sz="1400" dirty="0">
                  <a:solidFill>
                    <a:srgbClr val="000000"/>
                  </a:solidFill>
                </a:endParaRPr>
              </a:p>
              <a:p>
                <a:endParaRPr lang="en-US" altLang="ko-KR" sz="1400" dirty="0">
                  <a:solidFill>
                    <a:srgbClr val="000000"/>
                  </a:solidFill>
                </a:endParaRPr>
              </a:p>
              <a:p>
                <a:r>
                  <a:rPr lang="en-US" altLang="ko-KR" sz="1400" dirty="0">
                    <a:solidFill>
                      <a:srgbClr val="000000"/>
                    </a:solidFill>
                  </a:rPr>
                  <a:t>Total luminosity with Golden JSON : </a:t>
                </a:r>
                <a:r>
                  <a:rPr lang="en-US" altLang="ko-KR" sz="1400" b="1" dirty="0">
                    <a:solidFill>
                      <a:srgbClr val="000000"/>
                    </a:solidFill>
                  </a:rPr>
                  <a:t>120.5741</a:t>
                </a:r>
                <a:r>
                  <a:rPr lang="en-US" altLang="ko-KR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</a:rPr>
                      <m:t>𝒇</m:t>
                    </m:r>
                    <m:sSup>
                      <m:s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400" dirty="0">
                  <a:solidFill>
                    <a:srgbClr val="000000"/>
                  </a:solidFill>
                </a:endParaRPr>
              </a:p>
              <a:p>
                <a:endParaRPr lang="en-US" altLang="ko-KR" sz="1400" dirty="0">
                  <a:solidFill>
                    <a:srgbClr val="000000"/>
                  </a:solidFill>
                </a:endParaRPr>
              </a:p>
              <a:p>
                <a:r>
                  <a:rPr lang="en-US" altLang="ko-KR" sz="1400" b="1" dirty="0" err="1">
                    <a:solidFill>
                      <a:srgbClr val="000000"/>
                    </a:solidFill>
                  </a:rPr>
                  <a:t>l</a:t>
                </a:r>
                <a:r>
                  <a:rPr lang="en-US" altLang="ko-KR" sz="1400" b="1" i="0" dirty="0" err="1">
                    <a:solidFill>
                      <a:srgbClr val="000000"/>
                    </a:solidFill>
                    <a:effectLst/>
                  </a:rPr>
                  <a:t>umimask</a:t>
                </a:r>
                <a:r>
                  <a:rPr lang="en-US" altLang="ko-KR" sz="1400" b="1" dirty="0" err="1">
                    <a:solidFill>
                      <a:srgbClr val="000000"/>
                    </a:solidFill>
                  </a:rPr>
                  <a:t>s</a:t>
                </a:r>
                <a:endParaRPr lang="en-US" altLang="ko-KR" sz="1400" b="1" dirty="0">
                  <a:solidFill>
                    <a:srgbClr val="000000"/>
                  </a:solidFill>
                </a:endParaRPr>
              </a:p>
              <a:p>
                <a:r>
                  <a:rPr lang="en-US" altLang="ko-KR" sz="1000" b="0" i="0" dirty="0">
                    <a:solidFill>
                      <a:srgbClr val="000000"/>
                    </a:solidFill>
                    <a:effectLst/>
                  </a:rPr>
                  <a:t>Cert_Collisions2022_355100_362760_Golden.json</a:t>
                </a:r>
              </a:p>
              <a:p>
                <a:r>
                  <a:rPr lang="en-US" altLang="ko-KR" sz="1000" b="0" i="0" dirty="0">
                    <a:solidFill>
                      <a:srgbClr val="000000"/>
                    </a:solidFill>
                    <a:effectLst/>
                    <a:ea typeface="+mj-ea"/>
                  </a:rPr>
                  <a:t>Cert_Collisions2023_366442_370790_Golden.json</a:t>
                </a:r>
              </a:p>
              <a:p>
                <a:r>
                  <a:rPr lang="en-US" altLang="ko-KR" sz="1000" dirty="0"/>
                  <a:t>Cert_Collisions2024_378981_385194_Golden.json</a:t>
                </a:r>
              </a:p>
              <a:p>
                <a:endParaRPr lang="en-US" altLang="ko-KR" sz="1000" dirty="0"/>
              </a:p>
              <a:p>
                <a:r>
                  <a:rPr lang="en-US" altLang="ko-KR" sz="1400" b="1" dirty="0"/>
                  <a:t>MC Simulation</a:t>
                </a:r>
              </a:p>
              <a:p>
                <a:r>
                  <a:rPr lang="en-US" altLang="ko-KR" sz="1000" dirty="0"/>
                  <a:t>/DYto2L-2Jets_MLL-50_TuneCP5_13p6TeV_amcatnloFXFX-pythia8/Run3Summer22DRPremix-124X_mcRun3_2022_realistic_v12-v4/AODSIM</a:t>
                </a:r>
              </a:p>
              <a:p>
                <a:r>
                  <a:rPr lang="en-US" altLang="ko-KR" sz="1000" dirty="0" err="1"/>
                  <a:t>NEvents</a:t>
                </a:r>
                <a:r>
                  <a:rPr lang="en-US" altLang="ko-KR" sz="1000" dirty="0"/>
                  <a:t> : 72909628</a:t>
                </a:r>
              </a:p>
              <a:p>
                <a:endParaRPr lang="en-US" altLang="ko-KR" sz="1000" dirty="0"/>
              </a:p>
              <a:p>
                <a:endParaRPr lang="en-US" altLang="ko-KR" sz="1000" dirty="0"/>
              </a:p>
              <a:p>
                <a:endParaRPr lang="en-US" altLang="ko-KR" sz="1000" dirty="0"/>
              </a:p>
              <a:p>
                <a:endParaRPr lang="ko-KR" altLang="en-US" sz="1000" dirty="0"/>
              </a:p>
            </p:txBody>
          </p:sp>
        </mc:Choice>
        <mc:Fallback xmlns="">
          <p:sp>
            <p:nvSpPr>
              <p:cNvPr id="9" name="텍스트 개체 틀 8">
                <a:extLst>
                  <a:ext uri="{FF2B5EF4-FFF2-40B4-BE49-F238E27FC236}">
                    <a16:creationId xmlns:a16="http://schemas.microsoft.com/office/drawing/2014/main" id="{746C3E28-F2C9-2F18-A993-A3230AC1324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393020" y="1236663"/>
                <a:ext cx="4290979" cy="4847737"/>
              </a:xfrm>
              <a:prstGeom prst="rect">
                <a:avLst/>
              </a:prstGeom>
              <a:blipFill>
                <a:blip r:embed="rId5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083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54967BAB-3C5A-CEE7-FB5C-EA35DA712712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08675" y="1136768"/>
                <a:ext cx="11174649" cy="5163670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global muon and PF muon.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dirty="0">
                            <a:latin typeface="Cambria Math" panose="02040503050406030204" pitchFamily="18" charset="0"/>
                          </a:rPr>
                          <m:t>𝑛𝑑𝑜𝑓</m:t>
                        </m:r>
                      </m:den>
                    </m:f>
                  </m:oMath>
                </a14:m>
                <a:r>
                  <a:rPr lang="en-US" altLang="ko-KR" dirty="0"/>
                  <a:t> of the global muon track fit &lt; 10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At least one muon chamber hit included in the global-muon track fit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Muon segments in at least two muon stations. </a:t>
                </a:r>
                <a:r>
                  <a:rPr lang="en-US" altLang="ko-KR" sz="1600" dirty="0"/>
                  <a:t>(Implies that the muon is also an arbitrated tracker muon)</a:t>
                </a:r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Its tracker track has transverse impact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b="0" i="1" dirty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ko-KR" b="0" i="1" dirty="0">
                        <a:latin typeface="Cambria Math" panose="02040503050406030204" pitchFamily="18" charset="0"/>
                      </a:rPr>
                      <m:t>&lt;2 </m:t>
                    </m:r>
                    <m:r>
                      <a:rPr lang="en-US" altLang="ko-KR" b="0" i="1" dirty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err="1"/>
                  <a:t>w.r.t.</a:t>
                </a:r>
                <a:r>
                  <a:rPr lang="en-US" altLang="ko-KR" dirty="0"/>
                  <a:t> the primary vertex.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longitudinal distance of the tracker track </a:t>
                </a:r>
                <a:r>
                  <a:rPr lang="en-US" altLang="ko-KR" dirty="0" err="1"/>
                  <a:t>wrt</a:t>
                </a:r>
                <a:r>
                  <a:rPr lang="en-US" altLang="ko-KR" dirty="0"/>
                  <a:t>. the primary vertex is </a:t>
                </a:r>
                <a:r>
                  <a:rPr lang="en-US" altLang="ko-KR" dirty="0" err="1"/>
                  <a:t>d_z</a:t>
                </a:r>
                <a:r>
                  <a:rPr lang="en-US" altLang="ko-KR" dirty="0"/>
                  <a:t> &lt; 5 mm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Number of pixel hits &gt; 0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Cut on number of tracker layers with hits &gt;5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54967BAB-3C5A-CEE7-FB5C-EA35DA712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08675" y="1136768"/>
                <a:ext cx="11174649" cy="5163670"/>
              </a:xfrm>
              <a:blipFill>
                <a:blip r:embed="rId2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C43C81-B13D-5DA7-B539-24CB63258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Muon Tight 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9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8495032B-28C4-9616-869D-4C912EADE4E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altLang="ko-KR" sz="2000" dirty="0"/>
                  <a:t>Run3 data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000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ko-KR" sz="2000" b="0" i="1" dirty="0">
                        <a:latin typeface="Cambria Math" panose="02040503050406030204" pitchFamily="18" charset="0"/>
                      </a:rPr>
                      <m:t>=13.6 </m:t>
                    </m:r>
                    <m:r>
                      <a:rPr lang="en-US" altLang="ko-KR" sz="2000" b="0" i="1" dirty="0">
                        <a:latin typeface="Cambria Math" panose="02040503050406030204" pitchFamily="18" charset="0"/>
                      </a:rPr>
                      <m:t>𝑇𝑒𝑉</m:t>
                    </m:r>
                  </m:oMath>
                </a14:m>
                <a:r>
                  <a:rPr lang="en-US" altLang="ko-KR" sz="2000" dirty="0"/>
                  <a:t> and MC sample.</a:t>
                </a:r>
              </a:p>
              <a:p>
                <a:endParaRPr lang="en-US" altLang="ko-KR" dirty="0"/>
              </a:p>
              <a:p>
                <a:endParaRPr lang="en-US" altLang="ko-KR" sz="2000" dirty="0"/>
              </a:p>
              <a:p>
                <a:endParaRPr lang="en-US" altLang="ko-KR" dirty="0"/>
              </a:p>
              <a:p>
                <a:endParaRPr lang="en-US" altLang="ko-KR" sz="2000" dirty="0"/>
              </a:p>
              <a:p>
                <a:endParaRPr lang="en-US" altLang="ko-KR" dirty="0"/>
              </a:p>
              <a:p>
                <a:endParaRPr lang="en-US" altLang="ko-KR" sz="2000" b="1" dirty="0" err="1"/>
              </a:p>
              <a:p>
                <a:r>
                  <a:rPr lang="en-US" altLang="ko-KR" sz="2000" b="1" dirty="0"/>
                  <a:t>*</a:t>
                </a:r>
                <a:r>
                  <a:rPr lang="en-US" altLang="ko-KR" sz="2000" b="1" dirty="0" err="1"/>
                  <a:t>Lumimask</a:t>
                </a:r>
                <a:r>
                  <a:rPr lang="en-US" altLang="ko-KR" sz="2000" b="1" dirty="0"/>
                  <a:t> : </a:t>
                </a:r>
                <a:r>
                  <a:rPr lang="en-US" altLang="ko-KR" sz="2000" i="1" dirty="0">
                    <a:solidFill>
                      <a:schemeClr val="bg2">
                        <a:lumMod val="50000"/>
                      </a:schemeClr>
                    </a:solidFill>
                  </a:rPr>
                  <a:t>Cert_Collisions2022_355100_362760_Golden.json</a:t>
                </a:r>
              </a:p>
              <a:p>
                <a:r>
                  <a:rPr lang="en-US" altLang="ko-KR" sz="2000" b="1" dirty="0"/>
                  <a:t>*HLT Trigger : </a:t>
                </a:r>
                <a:r>
                  <a:rPr lang="en-US" altLang="ko-KR" sz="2000" dirty="0"/>
                  <a:t>HLT_IsoMu24_v</a:t>
                </a:r>
              </a:p>
              <a:p>
                <a:endParaRPr lang="en-US" altLang="ko-KR" sz="2000" b="1" dirty="0"/>
              </a:p>
              <a:p>
                <a:endParaRPr lang="en-US" altLang="ko-KR" sz="2000" i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altLang="ko-KR" sz="2000" dirty="0"/>
              </a:p>
              <a:p>
                <a:endParaRPr lang="en-US" altLang="ko-KR" sz="2000" dirty="0"/>
              </a:p>
            </p:txBody>
          </p:sp>
        </mc:Choice>
        <mc:Fallback xmlns="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8495032B-28C4-9616-869D-4C912EADE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545" t="-11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110F78-3151-F821-F342-0A1D22D3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KR"/>
              <a:t>Dataset and 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3A18AE5B-A310-7236-F9C6-146A8C134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922022"/>
                  </p:ext>
                </p:extLst>
              </p:nvPr>
            </p:nvGraphicFramePr>
            <p:xfrm>
              <a:off x="508673" y="1709461"/>
              <a:ext cx="11174651" cy="175472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976397">
                      <a:extLst>
                        <a:ext uri="{9D8B030D-6E8A-4147-A177-3AD203B41FA5}">
                          <a16:colId xmlns:a16="http://schemas.microsoft.com/office/drawing/2014/main" val="2269574011"/>
                        </a:ext>
                      </a:extLst>
                    </a:gridCol>
                    <a:gridCol w="2399418">
                      <a:extLst>
                        <a:ext uri="{9D8B030D-6E8A-4147-A177-3AD203B41FA5}">
                          <a16:colId xmlns:a16="http://schemas.microsoft.com/office/drawing/2014/main" val="1894976902"/>
                        </a:ext>
                      </a:extLst>
                    </a:gridCol>
                    <a:gridCol w="2399418">
                      <a:extLst>
                        <a:ext uri="{9D8B030D-6E8A-4147-A177-3AD203B41FA5}">
                          <a16:colId xmlns:a16="http://schemas.microsoft.com/office/drawing/2014/main" val="2850644022"/>
                        </a:ext>
                      </a:extLst>
                    </a:gridCol>
                    <a:gridCol w="2399418">
                      <a:extLst>
                        <a:ext uri="{9D8B030D-6E8A-4147-A177-3AD203B41FA5}">
                          <a16:colId xmlns:a16="http://schemas.microsoft.com/office/drawing/2014/main" val="1456376745"/>
                        </a:ext>
                      </a:extLst>
                    </a:gridCol>
                  </a:tblGrid>
                  <a:tr h="44329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DATA(2022)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LHC Delivered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/>
                            <a:t>Recorded by CMS(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Golden JSON(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dirty="0"/>
                            <a:t>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36121"/>
                      </a:ext>
                    </a:extLst>
                  </a:tr>
                  <a:tr h="4371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rgbClr val="404040"/>
                              </a:solidFill>
                            </a:rPr>
                            <a:t>/Muon/Run2022C-27Jun2023-v1/AOD</a:t>
                          </a:r>
                          <a:endParaRPr lang="en-US" altLang="ko-KR" sz="1800" dirty="0">
                            <a:solidFill>
                              <a:srgbClr val="404040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7.0067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6.3777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5.0104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847235"/>
                      </a:ext>
                    </a:extLst>
                  </a:tr>
                  <a:tr h="4371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rgbClr val="404040"/>
                              </a:solidFill>
                            </a:rPr>
                            <a:t>/Muon/Run2022D-27Jun2023-v2/AOD</a:t>
                          </a:r>
                          <a:endParaRPr lang="en-US" altLang="ko-KR" sz="1800" dirty="0">
                            <a:solidFill>
                              <a:srgbClr val="404040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800" baseline="0" dirty="0">
                              <a:effectLst/>
                            </a:rPr>
                            <a:t>3.8044</a:t>
                          </a:r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3.3773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800" baseline="0" dirty="0">
                              <a:effectLst/>
                            </a:rPr>
                            <a:t>2.9700</a:t>
                          </a:r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3207074894"/>
                      </a:ext>
                    </a:extLst>
                  </a:tr>
                  <a:tr h="43714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/>
                            <a:t>total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 fontAlgn="ctr"/>
                          <a:r>
                            <a:rPr lang="en-US" altLang="ko-KR" sz="18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10.8111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8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9.7550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800" b="1" u="none" strike="noStrike" baseline="0" dirty="0">
                              <a:solidFill>
                                <a:srgbClr val="000000"/>
                              </a:solidFill>
                              <a:effectLst/>
                            </a:rPr>
                            <a:t>7.9804</a:t>
                          </a:r>
                          <a:endParaRPr lang="en-US" altLang="ko-KR" sz="1800" b="1" i="0" u="none" strike="noStrike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50342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3A18AE5B-A310-7236-F9C6-146A8C134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922022"/>
                  </p:ext>
                </p:extLst>
              </p:nvPr>
            </p:nvGraphicFramePr>
            <p:xfrm>
              <a:off x="508673" y="1709461"/>
              <a:ext cx="11174651" cy="175472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976397">
                      <a:extLst>
                        <a:ext uri="{9D8B030D-6E8A-4147-A177-3AD203B41FA5}">
                          <a16:colId xmlns:a16="http://schemas.microsoft.com/office/drawing/2014/main" val="2269574011"/>
                        </a:ext>
                      </a:extLst>
                    </a:gridCol>
                    <a:gridCol w="2399418">
                      <a:extLst>
                        <a:ext uri="{9D8B030D-6E8A-4147-A177-3AD203B41FA5}">
                          <a16:colId xmlns:a16="http://schemas.microsoft.com/office/drawing/2014/main" val="1894976902"/>
                        </a:ext>
                      </a:extLst>
                    </a:gridCol>
                    <a:gridCol w="2399418">
                      <a:extLst>
                        <a:ext uri="{9D8B030D-6E8A-4147-A177-3AD203B41FA5}">
                          <a16:colId xmlns:a16="http://schemas.microsoft.com/office/drawing/2014/main" val="2850644022"/>
                        </a:ext>
                      </a:extLst>
                    </a:gridCol>
                    <a:gridCol w="2399418">
                      <a:extLst>
                        <a:ext uri="{9D8B030D-6E8A-4147-A177-3AD203B41FA5}">
                          <a16:colId xmlns:a16="http://schemas.microsoft.com/office/drawing/2014/main" val="1456376745"/>
                        </a:ext>
                      </a:extLst>
                    </a:gridCol>
                  </a:tblGrid>
                  <a:tr h="44329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DATA(2022)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66412" t="-4110" r="-201018" b="-310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65736" t="-4110" r="-100508" b="-310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365736" t="-4110" r="-508" b="-310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436121"/>
                      </a:ext>
                    </a:extLst>
                  </a:tr>
                  <a:tr h="4371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rgbClr val="404040"/>
                              </a:solidFill>
                            </a:rPr>
                            <a:t>/Muon/Run2022C-27Jun2023-v1/AOD</a:t>
                          </a:r>
                          <a:endParaRPr lang="en-US" altLang="ko-KR" sz="1800" dirty="0">
                            <a:solidFill>
                              <a:srgbClr val="404040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7.0067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6.3777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5.0104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847235"/>
                      </a:ext>
                    </a:extLst>
                  </a:tr>
                  <a:tr h="4371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rgbClr val="404040"/>
                              </a:solidFill>
                            </a:rPr>
                            <a:t>/Muon/Run2022D-27Jun2023-v2/AOD</a:t>
                          </a:r>
                          <a:endParaRPr lang="en-US" altLang="ko-KR" sz="1800" dirty="0">
                            <a:solidFill>
                              <a:srgbClr val="404040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800" baseline="0" dirty="0">
                              <a:effectLst/>
                            </a:rPr>
                            <a:t>3.8044</a:t>
                          </a:r>
                        </a:p>
                      </a:txBody>
                      <a:tcPr marL="45720" marR="45720" marT="22860" marB="2286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1200" baseline="0" dirty="0">
                              <a:solidFill>
                                <a:schemeClr val="dk1"/>
                              </a:solidFill>
                              <a:effectLst/>
                            </a:rPr>
                            <a:t>3.3773</a:t>
                          </a:r>
                          <a:endParaRPr lang="ko-KR" altLang="en-US" sz="18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800" baseline="0" dirty="0">
                              <a:effectLst/>
                            </a:rPr>
                            <a:t>2.9700</a:t>
                          </a:r>
                        </a:p>
                      </a:txBody>
                      <a:tcPr marL="45720" marR="45720" marT="22860" marB="22860"/>
                    </a:tc>
                    <a:extLst>
                      <a:ext uri="{0D108BD9-81ED-4DB2-BD59-A6C34878D82A}">
                        <a16:rowId xmlns:a16="http://schemas.microsoft.com/office/drawing/2014/main" val="3207074894"/>
                      </a:ext>
                    </a:extLst>
                  </a:tr>
                  <a:tr h="43714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/>
                            <a:t>total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 fontAlgn="ctr"/>
                          <a:r>
                            <a:rPr lang="en-US" altLang="ko-KR" sz="18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10.8111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8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맑은 고딕" panose="020B0503020000020004" pitchFamily="50" charset="-127"/>
                            </a:rPr>
                            <a:t>9.7550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800" b="1" u="none" strike="noStrike" baseline="0" dirty="0">
                              <a:solidFill>
                                <a:srgbClr val="000000"/>
                              </a:solidFill>
                              <a:effectLst/>
                            </a:rPr>
                            <a:t>7.9804</a:t>
                          </a:r>
                          <a:endParaRPr lang="en-US" altLang="ko-KR" sz="1800" b="1" i="0" u="none" strike="noStrike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503420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BD00C4B-547F-50B8-3FA8-85BAA816F64D}"/>
              </a:ext>
            </a:extLst>
          </p:cNvPr>
          <p:cNvSpPr txBox="1"/>
          <p:nvPr/>
        </p:nvSpPr>
        <p:spPr>
          <a:xfrm>
            <a:off x="508673" y="4974540"/>
            <a:ext cx="1126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Drell Yan MC sample (#</a:t>
            </a:r>
            <a:r>
              <a:rPr lang="ko-KR" altLang="en-US" sz="2400" b="1" dirty="0"/>
              <a:t> </a:t>
            </a:r>
            <a:r>
              <a:rPr lang="en-US" altLang="ko-KR" sz="2400" b="0" i="1" dirty="0">
                <a:solidFill>
                  <a:srgbClr val="6D6D6D"/>
                </a:solidFill>
                <a:effectLst/>
                <a:latin typeface="Consolas" panose="020B0609020204030204" pitchFamily="49" charset="0"/>
              </a:rPr>
              <a:t>2924957</a:t>
            </a:r>
            <a:r>
              <a:rPr lang="en-US" altLang="ko-KR" sz="2400" b="1" i="1" dirty="0">
                <a:solidFill>
                  <a:schemeClr val="bg2">
                    <a:lumMod val="50000"/>
                  </a:schemeClr>
                </a:solidFill>
              </a:rPr>
              <a:t> events</a:t>
            </a:r>
            <a:r>
              <a:rPr lang="en-US" altLang="ko-KR" sz="2400" b="1" dirty="0"/>
              <a:t>)</a:t>
            </a:r>
          </a:p>
          <a:p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</a:rPr>
              <a:t>/DYto2Mu_MLL-50to120_TuneCP5_13p6TeV_powheg-pythia8/Run3Summer22DRPremix-124X_mcRun3_2022_realistic_v12-v2/AODSIM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31981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84CB9FE0-A38B-035D-B768-3C6E8006AE2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ko-KR" sz="2300" b="1" dirty="0"/>
                  <a:t>Muon Definition</a:t>
                </a:r>
                <a:endParaRPr lang="en-US" altLang="ko-KR" sz="23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&gt;24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&lt;2.4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sz="1800" dirty="0"/>
                  <a:t>Tight ID + Tight PF Isolation (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𝐼𝑠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𝑃𝐹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𝑅𝑒𝑙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&lt;0.15</m:t>
                    </m:r>
                  </m:oMath>
                </a14:m>
                <a:r>
                  <a:rPr lang="en-US" altLang="ko-KR" sz="1800" dirty="0"/>
                  <a:t> )</a:t>
                </a:r>
              </a:p>
              <a:p>
                <a:pPr>
                  <a:spcBef>
                    <a:spcPts val="600"/>
                  </a:spcBef>
                </a:pPr>
                <a:endParaRPr lang="en-US" altLang="ko-KR" sz="16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ko-KR" sz="1600" b="0" dirty="0">
                    <a:solidFill>
                      <a:schemeClr val="tx2"/>
                    </a:solidFill>
                  </a:rPr>
                  <a:t>* Isolation definition 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𝐼𝑠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𝑃𝐹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𝑅𝑒𝑙</m:t>
                        </m:r>
                      </m:sup>
                    </m:sSubSup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=[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h𝑎𝑟𝑔𝑒𝑑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h𝑎𝑑𝑟𝑜𝑛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(0,  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𝑛𝑒𝑢𝑡𝑟𝑎𝑙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h𝑎𝑑𝑟𝑜𝑛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h𝑜𝑡𝑜𝑛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</m:e>
                    </m:func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0.5 ∗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brk m:alnAt="7"/>
                          </m:r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𝑙𝑒𝑢𝑝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)] /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endParaRPr lang="en-US" altLang="ko-KR" sz="1800" b="1" dirty="0"/>
              </a:p>
              <a:p>
                <a:pPr>
                  <a:spcBef>
                    <a:spcPts val="600"/>
                  </a:spcBef>
                </a:pPr>
                <a:r>
                  <a:rPr lang="en-US" altLang="ko-KR" sz="2300" b="1" dirty="0"/>
                  <a:t>Event selection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S1. Events with number of muons ≥ 2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ko-KR" b="1" dirty="0"/>
                  <a:t>Object Selection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Select a muon pair with condition below per one event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S1. z distance of a muon pair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S2. Opposite electric charge of a muon pair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sz="2000" dirty="0"/>
                  <a:t>S3. Z mass is reconstructed with a muon pair whose invariant mass is closest to 91.1876GeV.</a:t>
                </a:r>
                <a:endParaRPr lang="ko-KR" altLang="en-US" sz="2000" dirty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endParaRPr lang="en-US" altLang="ko-KR" dirty="0"/>
              </a:p>
              <a:p>
                <a:pPr>
                  <a:spcBef>
                    <a:spcPts val="600"/>
                  </a:spcBef>
                </a:pPr>
                <a:endParaRPr lang="en-US" altLang="ko-KR" sz="1800" dirty="0"/>
              </a:p>
            </p:txBody>
          </p:sp>
        </mc:Choice>
        <mc:Fallback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84CB9FE0-A38B-035D-B768-3C6E8006A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763" t="-1653" b="-4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8C0E57-369E-DE9E-0D53-4E907E9F9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Selections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30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E6C471-929A-EEE7-B87E-5508BC9A5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25A84C-04E2-2A28-9DC3-806264148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Distribution of muons</a:t>
            </a:r>
            <a:endParaRPr lang="ko-KR" altLang="en-US" dirty="0"/>
          </a:p>
        </p:txBody>
      </p:sp>
      <p:pic>
        <p:nvPicPr>
          <p:cNvPr id="6" name="그림 5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CEBBC7A-E31E-C541-100C-CF582A3E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5" y="1237129"/>
            <a:ext cx="5324200" cy="5163671"/>
          </a:xfrm>
          <a:prstGeom prst="rect">
            <a:avLst/>
          </a:prstGeom>
        </p:spPr>
      </p:pic>
      <p:pic>
        <p:nvPicPr>
          <p:cNvPr id="9" name="그림 8" descr="텍스트, 도표, 스크린샷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B0DB605-F32B-C709-2E5C-DB5873A3E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24" y="1237128"/>
            <a:ext cx="53242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6E91F-31B4-C2B1-F9DC-1BA24D917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0D0DA0-328F-F813-7F5A-E965A2186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Distribution of muons</a:t>
            </a:r>
            <a:endParaRPr lang="ko-KR" altLang="en-US" dirty="0"/>
          </a:p>
        </p:txBody>
      </p:sp>
      <p:pic>
        <p:nvPicPr>
          <p:cNvPr id="11" name="그림 10" descr="텍스트, 스크린샷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CE46CB1-6562-C4BE-4C9E-CD223A01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215099"/>
            <a:ext cx="5554702" cy="5387224"/>
          </a:xfrm>
          <a:prstGeom prst="rect">
            <a:avLst/>
          </a:prstGeom>
        </p:spPr>
      </p:pic>
      <p:pic>
        <p:nvPicPr>
          <p:cNvPr id="13" name="그림 12" descr="텍스트, 스크린샷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79F75C7-39F6-6261-29EB-2DCBD9C50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78" y="1215099"/>
            <a:ext cx="5554702" cy="53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8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D819AE1-F0F5-25F1-E5E0-96188E91B9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61DA17-E360-677A-0C8B-47474F7E3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dimuon mass distribution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9" name="그림 8" descr="텍스트, 도표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47041C5-2DBD-4297-6154-86DEACA4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31" y="1237129"/>
            <a:ext cx="5324198" cy="5163670"/>
          </a:xfrm>
          <a:prstGeom prst="rect">
            <a:avLst/>
          </a:prstGeom>
        </p:spPr>
      </p:pic>
      <p:pic>
        <p:nvPicPr>
          <p:cNvPr id="11" name="그림 10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D1574E4-3B41-2965-998D-5020D8D2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4" y="1237129"/>
            <a:ext cx="5324197" cy="51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4303380-1099-8DB1-D57C-F568B91FA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Average invariant mass per bin. grey dot line is </a:t>
            </a:r>
            <a:r>
              <a:rPr lang="en-US" altLang="ko-KR" dirty="0" err="1"/>
              <a:t>pdg</a:t>
            </a:r>
            <a:r>
              <a:rPr lang="en-US" altLang="ko-KR" dirty="0"/>
              <a:t> Z mass(91.1876GeV)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There is misalignment and it has dependency for charge, eta and phi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So, it should be corrected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0FB5C3-54E6-30F7-365F-B599DEBCA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Average invariant mass per bin</a:t>
            </a:r>
            <a:endParaRPr lang="ko-KR" altLang="en-US" dirty="0"/>
          </a:p>
        </p:txBody>
      </p:sp>
      <p:pic>
        <p:nvPicPr>
          <p:cNvPr id="8" name="그림 7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829492C-DF81-D802-18FC-AA3EAACB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61" y="1237129"/>
            <a:ext cx="5513263" cy="3961792"/>
          </a:xfrm>
          <a:prstGeom prst="rect">
            <a:avLst/>
          </a:prstGeom>
        </p:spPr>
      </p:pic>
      <p:pic>
        <p:nvPicPr>
          <p:cNvPr id="9" name="그림 8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1FC2CFB-8B69-97B9-8B1C-37B4C5AD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5" y="1237129"/>
            <a:ext cx="5513263" cy="39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81E54-9370-48DE-2A89-2AD0C27F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01B7AFB2-DAF5-C7F6-9AD3-8D86ECD07C1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ko-KR" sz="2300" b="1" dirty="0"/>
                  <a:t>Muon Definition</a:t>
                </a:r>
                <a:endParaRPr lang="en-US" altLang="ko-KR" sz="23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1800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800" i="1" dirty="0" err="1">
                    <a:solidFill>
                      <a:schemeClr val="accent5"/>
                    </a:solidFill>
                  </a:rPr>
                  <a:t>RPCMuon</a:t>
                </a:r>
                <a:r>
                  <a:rPr lang="en-US" altLang="ko-KR" sz="1800" i="1" dirty="0"/>
                  <a:t> </a:t>
                </a:r>
                <a:r>
                  <a:rPr lang="en-US" altLang="ko-KR" sz="1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&gt;24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&lt;2.4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sz="1800" dirty="0"/>
                  <a:t>Tight ID + Tight PF Isolation (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𝐼𝑠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𝑃𝐹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𝑅𝑒𝑙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&lt;0.15</m:t>
                    </m:r>
                  </m:oMath>
                </a14:m>
                <a:r>
                  <a:rPr lang="en-US" altLang="ko-KR" sz="1800" dirty="0"/>
                  <a:t> )</a:t>
                </a:r>
              </a:p>
              <a:p>
                <a:pPr>
                  <a:spcBef>
                    <a:spcPts val="600"/>
                  </a:spcBef>
                </a:pPr>
                <a:endParaRPr lang="en-US" altLang="ko-KR" sz="1600" b="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ko-KR" sz="1600" b="0" dirty="0">
                    <a:solidFill>
                      <a:schemeClr val="tx2"/>
                    </a:solidFill>
                  </a:rPr>
                  <a:t>* Isolation definition 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𝐼𝑠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𝑃𝐹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𝑅𝑒𝑙</m:t>
                        </m:r>
                      </m:sup>
                    </m:sSubSup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=[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h𝑎𝑟𝑔𝑒𝑑</m:t>
                            </m:r>
                          </m:e>
                          <m:e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h𝑎𝑑𝑟𝑜𝑛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(0,  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𝑛𝑒𝑢𝑡𝑟𝑎𝑙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h𝑎𝑑𝑟𝑜𝑛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h𝑜𝑡𝑜𝑛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</m:e>
                    </m:func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0.5 ∗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brk m:alnAt="7"/>
                          </m:r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𝑙𝑒𝑢𝑝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)] /</m:t>
                    </m:r>
                    <m:sSubSup>
                      <m:sSubSupPr>
                        <m:ctrlP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endParaRPr lang="en-US" altLang="ko-KR" sz="1800" b="1" dirty="0"/>
              </a:p>
              <a:p>
                <a:pPr>
                  <a:spcBef>
                    <a:spcPts val="600"/>
                  </a:spcBef>
                </a:pPr>
                <a:r>
                  <a:rPr lang="en-US" altLang="ko-KR" sz="2300" b="1" dirty="0"/>
                  <a:t>Event selection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S1. Events with number of muons ≥ 2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altLang="ko-KR" b="1" dirty="0"/>
                  <a:t>Object Selection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Select a muon pair with condition below per one event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S1. z distance of a muon pair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dirty="0"/>
                  <a:t>S2. Opposite electric charge of a muon pair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altLang="ko-KR" sz="2000" dirty="0"/>
                  <a:t>S3. Z mass is reconstructed with a muon pair whose invariant mass is closest to 91.1876GeV.</a:t>
                </a:r>
                <a:endParaRPr lang="ko-KR" altLang="en-US" sz="2000" dirty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:endParaRPr lang="en-US" altLang="ko-KR" dirty="0"/>
              </a:p>
              <a:p>
                <a:pPr>
                  <a:spcBef>
                    <a:spcPts val="600"/>
                  </a:spcBef>
                </a:pPr>
                <a:endParaRPr lang="en-US" altLang="ko-KR" sz="1800" dirty="0"/>
              </a:p>
            </p:txBody>
          </p:sp>
        </mc:Choice>
        <mc:Fallback>
          <p:sp>
            <p:nvSpPr>
              <p:cNvPr id="2" name="텍스트 개체 틀 1">
                <a:extLst>
                  <a:ext uri="{FF2B5EF4-FFF2-40B4-BE49-F238E27FC236}">
                    <a16:creationId xmlns:a16="http://schemas.microsoft.com/office/drawing/2014/main" id="{01B7AFB2-DAF5-C7F6-9AD3-8D86ECD07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763" t="-1653" b="-4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F09080-0ED1-A8BC-5FB0-796F7A8DC9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Selections with RPC Muon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377942"/>
      </p:ext>
    </p:extLst>
  </p:cSld>
  <p:clrMapOvr>
    <a:masterClrMapping/>
  </p:clrMapOvr>
</p:sld>
</file>

<file path=ppt/theme/theme1.xml><?xml version="1.0" encoding="utf-8"?>
<a:theme xmlns:a="http://schemas.openxmlformats.org/drawingml/2006/main" name="HYU-HEP_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CMS_HY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1106</Words>
  <Application>Microsoft Office PowerPoint</Application>
  <PresentationFormat>와이드스크린</PresentationFormat>
  <Paragraphs>237</Paragraphs>
  <Slides>26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40" baseType="lpstr">
      <vt:lpstr>American Typewriter</vt:lpstr>
      <vt:lpstr>-apple-system</vt:lpstr>
      <vt:lpstr>Bradley Hand</vt:lpstr>
      <vt:lpstr>맑은 고딕</vt:lpstr>
      <vt:lpstr>Arial</vt:lpstr>
      <vt:lpstr>Calibri</vt:lpstr>
      <vt:lpstr>Cambria Math</vt:lpstr>
      <vt:lpstr>Consolas</vt:lpstr>
      <vt:lpstr>Times New Roman</vt:lpstr>
      <vt:lpstr>Wingdings</vt:lpstr>
      <vt:lpstr>HYU-HEP_Lab</vt:lpstr>
      <vt:lpstr>KCMS_HYU</vt:lpstr>
      <vt:lpstr>Custom Design</vt:lpstr>
      <vt:lpstr>1_Custom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Backup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조성범</dc:creator>
  <cp:lastModifiedBy>권우연</cp:lastModifiedBy>
  <cp:revision>209</cp:revision>
  <cp:lastPrinted>2024-09-30T07:33:03Z</cp:lastPrinted>
  <dcterms:created xsi:type="dcterms:W3CDTF">2023-11-27T14:01:32Z</dcterms:created>
  <dcterms:modified xsi:type="dcterms:W3CDTF">2025-02-10T07:06:23Z</dcterms:modified>
</cp:coreProperties>
</file>