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  <p:sldMasterId id="2147483662" r:id="rId3"/>
    <p:sldMasterId id="2147483665" r:id="rId4"/>
  </p:sldMasterIdLst>
  <p:notesMasterIdLst>
    <p:notesMasterId r:id="rId21"/>
  </p:notesMasterIdLst>
  <p:sldIdLst>
    <p:sldId id="259" r:id="rId5"/>
    <p:sldId id="317" r:id="rId6"/>
    <p:sldId id="261" r:id="rId7"/>
    <p:sldId id="264" r:id="rId8"/>
    <p:sldId id="268" r:id="rId9"/>
    <p:sldId id="310" r:id="rId10"/>
    <p:sldId id="309" r:id="rId11"/>
    <p:sldId id="314" r:id="rId12"/>
    <p:sldId id="315" r:id="rId13"/>
    <p:sldId id="311" r:id="rId14"/>
    <p:sldId id="320" r:id="rId15"/>
    <p:sldId id="283" r:id="rId16"/>
    <p:sldId id="262" r:id="rId17"/>
    <p:sldId id="265" r:id="rId18"/>
    <p:sldId id="267" r:id="rId19"/>
    <p:sldId id="266" r:id="rId20"/>
  </p:sldIdLst>
  <p:sldSz cx="12192000" cy="6858000"/>
  <p:notesSz cx="7104063" cy="10234613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CF758341-5BD0-46FD-A304-56DC623A3457}">
          <p14:sldIdLst>
            <p14:sldId id="259"/>
            <p14:sldId id="317"/>
            <p14:sldId id="261"/>
            <p14:sldId id="264"/>
            <p14:sldId id="268"/>
            <p14:sldId id="310"/>
            <p14:sldId id="309"/>
            <p14:sldId id="314"/>
            <p14:sldId id="315"/>
            <p14:sldId id="311"/>
            <p14:sldId id="320"/>
            <p14:sldId id="283"/>
            <p14:sldId id="262"/>
            <p14:sldId id="265"/>
            <p14:sldId id="267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6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35"/>
    <p:restoredTop sz="94673"/>
  </p:normalViewPr>
  <p:slideViewPr>
    <p:cSldViewPr snapToGrid="0">
      <p:cViewPr varScale="1">
        <p:scale>
          <a:sx n="79" d="100"/>
          <a:sy n="79" d="100"/>
        </p:scale>
        <p:origin x="11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082D6-8E3C-4830-9BD4-35B5BE2F7B17}" type="datetimeFigureOut">
              <a:rPr lang="ko-KR" altLang="en-US" smtClean="0"/>
              <a:t>2025-02-10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0F40-542B-4198-993A-0A7C7E31AC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235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59B940A-07DE-045C-70B9-3B8DF90A02F3}"/>
              </a:ext>
            </a:extLst>
          </p:cNvPr>
          <p:cNvSpPr txBox="1"/>
          <p:nvPr userDrawn="1"/>
        </p:nvSpPr>
        <p:spPr>
          <a:xfrm>
            <a:off x="11330523" y="6400799"/>
            <a:ext cx="53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7F469B7F-F0A2-0C44-AE13-BE1D3376E901}" type="slidenum">
              <a:rPr lang="en-KR" sz="1800" b="0" i="0">
                <a:latin typeface="Bradley Hand" pitchFamily="2" charset="77"/>
                <a:cs typeface="Apple Chancery" panose="03020702040506060504" pitchFamily="66" charset="-79"/>
              </a:rPr>
              <a:t>‹#›</a:t>
            </a:fld>
            <a:r>
              <a:rPr lang="en-KR" sz="18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0486C9-CACC-27E6-1356-977D58BD963E}"/>
              </a:ext>
            </a:extLst>
          </p:cNvPr>
          <p:cNvSpPr txBox="1"/>
          <p:nvPr userDrawn="1"/>
        </p:nvSpPr>
        <p:spPr>
          <a:xfrm>
            <a:off x="255018" y="6400799"/>
            <a:ext cx="1936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E073E18F-CF5B-B741-93CC-021DB84C46A0}" type="datetime4">
              <a:rPr lang="en-US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February 10, 2025</a:t>
            </a:fld>
            <a:r>
              <a:rPr lang="en-KR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7F750F3-A725-156D-B79F-A19EEEEB6E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54650" y="255677"/>
            <a:ext cx="9482700" cy="408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>
                <a:solidFill>
                  <a:schemeClr val="tx2"/>
                </a:solidFill>
                <a:latin typeface="American Typewriter" panose="02090604020004020304" pitchFamily="18" charset="77"/>
              </a:defRPr>
            </a:lvl1pPr>
          </a:lstStyle>
          <a:p>
            <a:pPr lvl="0"/>
            <a:r>
              <a:rPr lang="en-US"/>
              <a:t>Title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05C79D6F-D3B7-B9FB-C6BE-484CEED10CB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8675" y="1237129"/>
            <a:ext cx="11174649" cy="5163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American Typewriter" panose="02090604020004020304" pitchFamily="18" charset="77"/>
              </a:defRPr>
            </a:lvl1pPr>
          </a:lstStyle>
          <a:p>
            <a:pPr lvl="0"/>
            <a:r>
              <a:rPr lang="en-US"/>
              <a:t>&lt;Contents&gt;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55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38FE02EC-13D7-8410-1BD2-390D29A7CCF5}"/>
              </a:ext>
            </a:extLst>
          </p:cNvPr>
          <p:cNvSpPr txBox="1"/>
          <p:nvPr userDrawn="1"/>
        </p:nvSpPr>
        <p:spPr>
          <a:xfrm>
            <a:off x="11330523" y="6400799"/>
            <a:ext cx="53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7F469B7F-F0A2-0C44-AE13-BE1D3376E901}" type="slidenum">
              <a:rPr lang="en-KR" sz="1800" b="0" i="0">
                <a:latin typeface="Bradley Hand" pitchFamily="2" charset="77"/>
                <a:cs typeface="Apple Chancery" panose="03020702040506060504" pitchFamily="66" charset="-79"/>
              </a:rPr>
              <a:t>‹#›</a:t>
            </a:fld>
            <a:r>
              <a:rPr lang="en-KR" sz="18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BD667A-ECDE-B833-E601-AD88D0FD748A}"/>
              </a:ext>
            </a:extLst>
          </p:cNvPr>
          <p:cNvSpPr txBox="1"/>
          <p:nvPr userDrawn="1"/>
        </p:nvSpPr>
        <p:spPr>
          <a:xfrm>
            <a:off x="255018" y="6400799"/>
            <a:ext cx="1936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E073E18F-CF5B-B741-93CC-021DB84C46A0}" type="datetime4">
              <a:rPr lang="en-US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February 10, 2025</a:t>
            </a:fld>
            <a:r>
              <a:rPr lang="en-KR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3DC4EB9B-6A38-0174-4FA5-C3D205DF12C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08675" y="1237129"/>
            <a:ext cx="11174649" cy="51636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&lt;Contents&gt;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4D5E91A6-DD24-E09D-0058-327227E09E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54650" y="255677"/>
            <a:ext cx="9482700" cy="408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00" baseline="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153802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9F6DDF7-DB03-D96B-6B5A-A6CA445D91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8001" y="2410639"/>
            <a:ext cx="9375998" cy="203672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u="none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Topic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Who</a:t>
            </a:r>
          </a:p>
          <a:p>
            <a:pPr lvl="0"/>
            <a:r>
              <a:rPr lang="en-US" dirty="0"/>
              <a:t>@cern.ch</a:t>
            </a:r>
          </a:p>
        </p:txBody>
      </p:sp>
      <p:pic>
        <p:nvPicPr>
          <p:cNvPr id="9" name="Picture 6" descr="UI - 한양대학교">
            <a:extLst>
              <a:ext uri="{FF2B5EF4-FFF2-40B4-BE49-F238E27FC236}">
                <a16:creationId xmlns:a16="http://schemas.microsoft.com/office/drawing/2014/main" id="{C250966E-53B9-F46E-8E46-C5C09FA9AEF2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999" y="62786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logo for a company&#10;&#10;Description automatically generated">
            <a:extLst>
              <a:ext uri="{FF2B5EF4-FFF2-40B4-BE49-F238E27FC236}">
                <a16:creationId xmlns:a16="http://schemas.microsoft.com/office/drawing/2014/main" id="{FB3F00E6-DD56-5497-37CE-2FA7B715A0EC}"/>
              </a:ext>
            </a:extLst>
          </p:cNvPr>
          <p:cNvPicPr preferRelativeResize="0">
            <a:picLocks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68001" y="627868"/>
            <a:ext cx="1080000" cy="1080000"/>
          </a:xfrm>
          <a:prstGeom prst="rect">
            <a:avLst/>
          </a:prstGeom>
          <a:ln>
            <a:solidFill>
              <a:schemeClr val="accent5">
                <a:alpha val="52000"/>
              </a:schemeClr>
            </a:solidFill>
          </a:ln>
          <a:effectLst>
            <a:softEdge rad="44014"/>
          </a:effectLst>
        </p:spPr>
      </p:pic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6891159A-EA96-29E1-C177-F26E9B49E65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87781" y="903147"/>
            <a:ext cx="6816437" cy="5294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u="none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Host?</a:t>
            </a:r>
          </a:p>
        </p:txBody>
      </p:sp>
    </p:spTree>
    <p:extLst>
      <p:ext uri="{BB962C8B-B14F-4D97-AF65-F5344CB8AC3E}">
        <p14:creationId xmlns:p14="http://schemas.microsoft.com/office/powerpoint/2010/main" val="122286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3336BF85-1782-1C3F-A6F1-9B613E5663F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08001" y="2410639"/>
            <a:ext cx="9375998" cy="203672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u="none">
                <a:latin typeface="American Typewriter" panose="02090604020004020304" pitchFamily="18" charset="77"/>
              </a:defRPr>
            </a:lvl1pPr>
          </a:lstStyle>
          <a:p>
            <a:pPr lvl="0"/>
            <a:r>
              <a:rPr lang="en-US"/>
              <a:t>Topic</a:t>
            </a:r>
          </a:p>
          <a:p>
            <a:pPr lvl="0"/>
            <a:endParaRPr lang="en-US"/>
          </a:p>
          <a:p>
            <a:pPr lvl="0"/>
            <a:r>
              <a:rPr lang="en-US"/>
              <a:t>Who</a:t>
            </a:r>
          </a:p>
          <a:p>
            <a:pPr lvl="0"/>
            <a:r>
              <a:rPr lang="en-US"/>
              <a:t>@cern.ch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EBEDDBD3-C593-A725-4B5E-4EE50A48039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687781" y="903147"/>
            <a:ext cx="6816437" cy="52944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u="none">
                <a:latin typeface="American Typewriter" panose="02090604020004020304" pitchFamily="18" charset="77"/>
              </a:defRPr>
            </a:lvl1pPr>
          </a:lstStyle>
          <a:p>
            <a:pPr lvl="0"/>
            <a:r>
              <a:rPr lang="en-US"/>
              <a:t>Host?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05268F4-6D8F-EB00-05A3-40E485A73C6F}"/>
              </a:ext>
            </a:extLst>
          </p:cNvPr>
          <p:cNvPicPr preferRelativeResize="0">
            <a:picLocks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1" t="13001" r="12210" b="13001"/>
          <a:stretch/>
        </p:blipFill>
        <p:spPr bwMode="auto">
          <a:xfrm>
            <a:off x="868001" y="62786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UI - 한양대학교">
            <a:extLst>
              <a:ext uri="{FF2B5EF4-FFF2-40B4-BE49-F238E27FC236}">
                <a16:creationId xmlns:a16="http://schemas.microsoft.com/office/drawing/2014/main" id="{B7B4B46B-9D68-D0B6-DB59-10514B7D8162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999" y="627868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84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62B74A-ECAD-8F9D-256D-C4D6E8BE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856086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952CEBC-B57B-55F8-BEDE-1F154B64A2AB}"/>
              </a:ext>
            </a:extLst>
          </p:cNvPr>
          <p:cNvSpPr/>
          <p:nvPr userDrawn="1"/>
        </p:nvSpPr>
        <p:spPr>
          <a:xfrm>
            <a:off x="0" y="-1"/>
            <a:ext cx="12192000" cy="10076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KR" dirty="0">
                <a:ln>
                  <a:noFill/>
                </a:ln>
              </a:rPr>
              <a:t>                     </a:t>
            </a:r>
          </a:p>
        </p:txBody>
      </p:sp>
      <p:pic>
        <p:nvPicPr>
          <p:cNvPr id="9" name="Picture 6" descr="UI - 한양대학교">
            <a:extLst>
              <a:ext uri="{FF2B5EF4-FFF2-40B4-BE49-F238E27FC236}">
                <a16:creationId xmlns:a16="http://schemas.microsoft.com/office/drawing/2014/main" id="{54B1FE53-EFFC-0A28-1685-FF26EC51BE41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8737" y="89844"/>
            <a:ext cx="827999" cy="82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198D3E80-275E-C000-95E1-75484D31491C}"/>
              </a:ext>
            </a:extLst>
          </p:cNvPr>
          <p:cNvPicPr preferRelativeResize="0">
            <a:picLocks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91" t="13001" r="12210" b="13001"/>
          <a:stretch/>
        </p:blipFill>
        <p:spPr bwMode="auto">
          <a:xfrm>
            <a:off x="395264" y="89844"/>
            <a:ext cx="827999" cy="82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355F7FE-1B58-500B-E402-FF9CE22CE5A4}"/>
              </a:ext>
            </a:extLst>
          </p:cNvPr>
          <p:cNvSpPr txBox="1"/>
          <p:nvPr userDrawn="1"/>
        </p:nvSpPr>
        <p:spPr>
          <a:xfrm>
            <a:off x="11330523" y="6400799"/>
            <a:ext cx="53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7F469B7F-F0A2-0C44-AE13-BE1D3376E901}" type="slidenum">
              <a:rPr lang="en-KR" sz="1800" b="0" i="0">
                <a:latin typeface="Bradley Hand" pitchFamily="2" charset="77"/>
                <a:cs typeface="Apple Chancery" panose="03020702040506060504" pitchFamily="66" charset="-79"/>
              </a:rPr>
              <a:t>‹#›</a:t>
            </a:fld>
            <a:r>
              <a:rPr lang="en-KR" sz="18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8A934A-7342-D36C-097E-86770DF61FE8}"/>
              </a:ext>
            </a:extLst>
          </p:cNvPr>
          <p:cNvSpPr txBox="1"/>
          <p:nvPr userDrawn="1"/>
        </p:nvSpPr>
        <p:spPr>
          <a:xfrm>
            <a:off x="255018" y="6400799"/>
            <a:ext cx="1936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E073E18F-CF5B-B741-93CC-021DB84C46A0}" type="datetime4">
              <a:rPr lang="en-US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February 10, 2025</a:t>
            </a:fld>
            <a:r>
              <a:rPr lang="en-KR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138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EFF1002-BF43-8BD1-E97A-38452E213C86}"/>
              </a:ext>
            </a:extLst>
          </p:cNvPr>
          <p:cNvSpPr/>
          <p:nvPr userDrawn="1"/>
        </p:nvSpPr>
        <p:spPr>
          <a:xfrm>
            <a:off x="0" y="-1"/>
            <a:ext cx="12192000" cy="10076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KR">
                <a:ln>
                  <a:noFill/>
                </a:ln>
              </a:rPr>
              <a:t>                     </a:t>
            </a:r>
          </a:p>
        </p:txBody>
      </p:sp>
      <p:pic>
        <p:nvPicPr>
          <p:cNvPr id="8" name="Picture 6" descr="UI - 한양대학교">
            <a:extLst>
              <a:ext uri="{FF2B5EF4-FFF2-40B4-BE49-F238E27FC236}">
                <a16:creationId xmlns:a16="http://schemas.microsoft.com/office/drawing/2014/main" id="{3003A38C-6F55-CED4-43C4-9C9A22C1FF4E}"/>
              </a:ext>
            </a:extLst>
          </p:cNvPr>
          <p:cNvPicPr preferRelativeResize="0"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8737" y="87869"/>
            <a:ext cx="827999" cy="82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A logo for a company&#10;&#10;Description automatically generated">
            <a:extLst>
              <a:ext uri="{FF2B5EF4-FFF2-40B4-BE49-F238E27FC236}">
                <a16:creationId xmlns:a16="http://schemas.microsoft.com/office/drawing/2014/main" id="{216878C0-3E69-90F4-CF79-8342B73365BE}"/>
              </a:ext>
            </a:extLst>
          </p:cNvPr>
          <p:cNvPicPr preferRelativeResize="0">
            <a:picLocks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264" y="89844"/>
            <a:ext cx="827999" cy="827999"/>
          </a:xfrm>
          <a:prstGeom prst="rect">
            <a:avLst/>
          </a:prstGeom>
          <a:ln>
            <a:solidFill>
              <a:schemeClr val="accent5">
                <a:alpha val="52000"/>
              </a:schemeClr>
            </a:solidFill>
          </a:ln>
          <a:effectLst>
            <a:softEdge rad="44014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2A66130-DA98-58A0-1958-BFEA32F3D258}"/>
              </a:ext>
            </a:extLst>
          </p:cNvPr>
          <p:cNvSpPr txBox="1"/>
          <p:nvPr userDrawn="1"/>
        </p:nvSpPr>
        <p:spPr>
          <a:xfrm>
            <a:off x="11330523" y="6400799"/>
            <a:ext cx="53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7F469B7F-F0A2-0C44-AE13-BE1D3376E901}" type="slidenum">
              <a:rPr lang="en-KR" sz="1800" b="0" i="0">
                <a:latin typeface="Bradley Hand" pitchFamily="2" charset="77"/>
                <a:cs typeface="Apple Chancery" panose="03020702040506060504" pitchFamily="66" charset="-79"/>
              </a:rPr>
              <a:t>‹#›</a:t>
            </a:fld>
            <a:r>
              <a:rPr lang="en-KR" sz="18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D64E92-B35B-D95C-DA8B-519315E99BCD}"/>
              </a:ext>
            </a:extLst>
          </p:cNvPr>
          <p:cNvSpPr txBox="1"/>
          <p:nvPr userDrawn="1"/>
        </p:nvSpPr>
        <p:spPr>
          <a:xfrm>
            <a:off x="255018" y="6400799"/>
            <a:ext cx="1936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E073E18F-CF5B-B741-93CC-021DB84C46A0}" type="datetime4">
              <a:rPr lang="en-US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February 10, 2025</a:t>
            </a:fld>
            <a:r>
              <a:rPr lang="en-KR" sz="1400" b="0" i="0">
                <a:latin typeface="American Typewriter" panose="02090604020004020304" pitchFamily="18" charset="77"/>
                <a:cs typeface="AkayaKanadaka" panose="02010502080401010103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178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842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4FD0D61-F5A0-27B3-6540-5C985AA22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dirty="0"/>
              <a:t>Back</a:t>
            </a:r>
            <a:r>
              <a:rPr lang="ko-KR" altLang="en-US" dirty="0"/>
              <a:t> </a:t>
            </a:r>
            <a:r>
              <a:rPr lang="en-US" altLang="ko-KR" dirty="0"/>
              <a:t>up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7637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ubenchmark.net/cpu.php?id=242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ubenchmark.net/cpu.php?id=238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ubenchmark.net/cpu.php?id=2780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ideocardbenchmark.net/gpu.php?gpu=TITAN+RTX&amp;id=4029" TargetMode="External"/><Relationship Id="rId2" Type="http://schemas.openxmlformats.org/officeDocument/2006/relationships/hyperlink" Target="https://www.videocardbenchmark.net/gpu.php?gpu=NVIDIA+TITAN+Xp&amp;id=372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CCF5781-5CEC-74CC-2F01-D276997EA3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08000" y="3918132"/>
            <a:ext cx="9375998" cy="2036721"/>
          </a:xfrm>
        </p:spPr>
        <p:txBody>
          <a:bodyPr/>
          <a:lstStyle/>
          <a:p>
            <a:r>
              <a:rPr lang="en-US" altLang="ko-KR" sz="2400" dirty="0" err="1"/>
              <a:t>Wooyeon</a:t>
            </a:r>
            <a:r>
              <a:rPr lang="en-US" altLang="ko-KR" sz="2400" dirty="0"/>
              <a:t> Kwon</a:t>
            </a:r>
          </a:p>
          <a:p>
            <a:r>
              <a:rPr lang="en-US" altLang="ko-KR" sz="1600" dirty="0"/>
              <a:t>wkwon@cern.ch</a:t>
            </a:r>
          </a:p>
          <a:p>
            <a:endParaRPr lang="en-US" altLang="ko-KR" sz="1600" dirty="0"/>
          </a:p>
          <a:p>
            <a:r>
              <a:rPr lang="en-US" altLang="ko-KR" sz="1600"/>
              <a:t>1</a:t>
            </a:r>
            <a:r>
              <a:rPr lang="en-US" altLang="ko-KR" sz="1600" dirty="0"/>
              <a:t>0</a:t>
            </a:r>
            <a:r>
              <a:rPr lang="en-US" altLang="ko-KR" sz="1600"/>
              <a:t> </a:t>
            </a:r>
            <a:r>
              <a:rPr lang="en-US" altLang="ko-KR" sz="1600" dirty="0"/>
              <a:t>Feb, 2025</a:t>
            </a:r>
            <a:endParaRPr lang="ko-KR" altLang="en-US" sz="1600" dirty="0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0463EE0-2042-D337-A319-CFF6B45C00A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59762" y="2169077"/>
            <a:ext cx="9072473" cy="1259923"/>
          </a:xfrm>
        </p:spPr>
        <p:txBody>
          <a:bodyPr/>
          <a:lstStyle/>
          <a:p>
            <a:r>
              <a:rPr lang="en-US" altLang="ko-KR" sz="4000" b="1" dirty="0" err="1"/>
              <a:t>htop</a:t>
            </a:r>
            <a:r>
              <a:rPr lang="ko-KR" altLang="en-US" sz="4000" b="1" dirty="0"/>
              <a:t> </a:t>
            </a:r>
            <a:r>
              <a:rPr lang="en-US" altLang="ko-KR" sz="4000" b="1" dirty="0"/>
              <a:t>Status Report</a:t>
            </a:r>
          </a:p>
        </p:txBody>
      </p:sp>
    </p:spTree>
    <p:extLst>
      <p:ext uri="{BB962C8B-B14F-4D97-AF65-F5344CB8AC3E}">
        <p14:creationId xmlns:p14="http://schemas.microsoft.com/office/powerpoint/2010/main" val="662903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3FB34-D5C7-6F5C-0EFF-EA4300C389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3D531790-69A7-94E2-B864-7D471E65780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08676" y="1237129"/>
            <a:ext cx="4374609" cy="5163670"/>
          </a:xfrm>
        </p:spPr>
        <p:txBody>
          <a:bodyPr/>
          <a:lstStyle/>
          <a:p>
            <a:r>
              <a:rPr lang="en-US" altLang="ko-KR" dirty="0"/>
              <a:t>ALMA(</a:t>
            </a:r>
            <a:r>
              <a:rPr lang="en-US" altLang="ko-KR" dirty="0" err="1"/>
              <a:t>AlmaLinux</a:t>
            </a:r>
            <a:r>
              <a:rPr lang="en-US" altLang="ko-KR" dirty="0"/>
              <a:t>) 9.5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altLang="ko-KR" dirty="0"/>
              <a:t>officially used in CERN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altLang="ko-KR" dirty="0"/>
              <a:t>folk version of RHEL9.5(</a:t>
            </a:r>
            <a:r>
              <a:rPr lang="en-US" altLang="ko-KR" dirty="0" err="1"/>
              <a:t>lxplus</a:t>
            </a:r>
            <a:r>
              <a:rPr lang="en-US" altLang="ko-KR" dirty="0"/>
              <a:t> OS)</a:t>
            </a:r>
          </a:p>
          <a:p>
            <a:pPr marL="342900" indent="-342900">
              <a:buFont typeface="Symbol" panose="05050102010706020507" pitchFamily="18" charset="2"/>
              <a:buChar char="Þ"/>
            </a:pPr>
            <a:r>
              <a:rPr lang="en-US" altLang="ko-KR" dirty="0"/>
              <a:t>CentOS latest version become a sort of alpha test version of RHEL </a:t>
            </a:r>
            <a:r>
              <a:rPr lang="en-US" altLang="ko-KR" dirty="0">
                <a:sym typeface="Wingdings" panose="05000000000000000000" pitchFamily="2" charset="2"/>
              </a:rPr>
              <a:t>. So, I suggest to use ALMA</a:t>
            </a:r>
            <a:endParaRPr lang="en-US" altLang="ko-KR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31FDCB2-B77A-62A3-A1FD-86012CF4BD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New OS to migration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C260B75-028A-0A8A-2012-507FDA72F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8788" y="1237129"/>
            <a:ext cx="6624536" cy="306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135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53C0A8A9-3879-D00A-0B03-93742B2C06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if</a:t>
            </a:r>
            <a:r>
              <a:rPr lang="ko-KR" altLang="en-US" dirty="0"/>
              <a:t> </a:t>
            </a:r>
            <a:r>
              <a:rPr lang="en-US" altLang="ko-KR" dirty="0"/>
              <a:t>we</a:t>
            </a:r>
            <a:r>
              <a:rPr lang="ko-KR" altLang="en-US" dirty="0"/>
              <a:t> </a:t>
            </a:r>
            <a:r>
              <a:rPr lang="en-US" altLang="ko-KR" dirty="0"/>
              <a:t>got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service from Dasan, we need to pay</a:t>
            </a:r>
          </a:p>
          <a:p>
            <a:r>
              <a:rPr lang="en-US" altLang="ko-KR" dirty="0"/>
              <a:t>3,300,000 KRW…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12243FD-9893-D169-D092-C1A19CD0B7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Reply from Dasan center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FF5299A-3ABB-F850-7998-522024E60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675" y="1169194"/>
            <a:ext cx="6357026" cy="2127159"/>
          </a:xfrm>
          <a:prstGeom prst="rect">
            <a:avLst/>
          </a:prstGeom>
        </p:spPr>
      </p:pic>
      <p:pic>
        <p:nvPicPr>
          <p:cNvPr id="132" name="그림 131">
            <a:extLst>
              <a:ext uri="{FF2B5EF4-FFF2-40B4-BE49-F238E27FC236}">
                <a16:creationId xmlns:a16="http://schemas.microsoft.com/office/drawing/2014/main" id="{1CA92AA1-5FAA-E417-C749-EFE64125D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5902" y="1181930"/>
            <a:ext cx="4358599" cy="5274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40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9976F4-5619-B124-90A0-04E758AD7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Backup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2185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CCB84D71-FE96-B2D3-5BD4-2A498BCEC1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 err="1"/>
              <a:t>htop</a:t>
            </a:r>
            <a:r>
              <a:rPr lang="en-US" altLang="ko-KR" dirty="0"/>
              <a:t> master node CPU</a:t>
            </a:r>
          </a:p>
          <a:p>
            <a:endParaRPr lang="en-US" altLang="ko-KR" dirty="0"/>
          </a:p>
          <a:p>
            <a:r>
              <a:rPr lang="en-US" altLang="ko-KR" dirty="0"/>
              <a:t>Socket: LGA2011-v3</a:t>
            </a:r>
          </a:p>
          <a:p>
            <a:r>
              <a:rPr lang="en-US" altLang="ko-KR" b="1" dirty="0" err="1"/>
              <a:t>Clockspeed</a:t>
            </a:r>
            <a:r>
              <a:rPr lang="en-US" altLang="ko-KR" b="1" dirty="0"/>
              <a:t>: 1.9 GHz</a:t>
            </a:r>
          </a:p>
          <a:p>
            <a:r>
              <a:rPr lang="en-US" altLang="ko-KR" b="1" dirty="0"/>
              <a:t>Cores: 6 Threads: 6</a:t>
            </a:r>
          </a:p>
          <a:p>
            <a:r>
              <a:rPr lang="en-US" altLang="ko-KR" dirty="0"/>
              <a:t>L1 Instruction Cache: 6 x 32 KB</a:t>
            </a:r>
          </a:p>
          <a:p>
            <a:r>
              <a:rPr lang="en-US" altLang="ko-KR" dirty="0"/>
              <a:t>L1 Data Cache: 6 x 32 KB</a:t>
            </a:r>
          </a:p>
          <a:p>
            <a:r>
              <a:rPr lang="en-US" altLang="ko-KR" dirty="0"/>
              <a:t>L2 Cache: 6 x 256 KB</a:t>
            </a:r>
          </a:p>
          <a:p>
            <a:r>
              <a:rPr lang="en-US" altLang="ko-KR" dirty="0"/>
              <a:t>L3 Cache : 15 MB</a:t>
            </a:r>
          </a:p>
          <a:p>
            <a:endParaRPr lang="en-US" altLang="ko-KR" b="1" dirty="0"/>
          </a:p>
          <a:p>
            <a:r>
              <a:rPr lang="en-US" altLang="ko-KR" b="1" dirty="0">
                <a:hlinkClick r:id="rId2"/>
              </a:rPr>
              <a:t>average mark rating : 4430 (multi) / 1097 (single)</a:t>
            </a:r>
            <a:endParaRPr lang="en-US" altLang="ko-KR" b="1" dirty="0"/>
          </a:p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45CCB28-39B6-050C-48C9-2D0AC25DC3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altLang="ko-KR" dirty="0"/>
              <a:t>Intel(R) Xeon(R) CPU E5-2609 v3 @ 1.90GHz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36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E06A4-541A-626B-0F80-80200682A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D8D61534-F2F2-2D0C-018A-76B2D33A809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compute node CPU</a:t>
            </a:r>
          </a:p>
          <a:p>
            <a:endParaRPr lang="en-US" altLang="ko-KR" dirty="0"/>
          </a:p>
          <a:p>
            <a:r>
              <a:rPr lang="en-US" altLang="ko-KR" dirty="0"/>
              <a:t>Socket: LGA2011-v3</a:t>
            </a:r>
          </a:p>
          <a:p>
            <a:r>
              <a:rPr lang="en-US" altLang="ko-KR" b="1" dirty="0" err="1"/>
              <a:t>Clockspeed</a:t>
            </a:r>
            <a:r>
              <a:rPr lang="en-US" altLang="ko-KR" b="1" dirty="0"/>
              <a:t>: </a:t>
            </a:r>
            <a:r>
              <a:rPr lang="en-US" altLang="ko-KR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altLang="ko-K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2.4 GHz / Turbo speed 3.2GHz</a:t>
            </a:r>
            <a:endParaRPr lang="en-US" altLang="ko-KR" b="1" dirty="0"/>
          </a:p>
          <a:p>
            <a:r>
              <a:rPr lang="en-US" altLang="ko-KR" b="1" dirty="0"/>
              <a:t>Cores: 8 Threads: 16</a:t>
            </a:r>
          </a:p>
          <a:p>
            <a:r>
              <a:rPr lang="en-US" altLang="ko-KR" dirty="0"/>
              <a:t>L1 Instruction Cache: 8 x 32 KB</a:t>
            </a:r>
          </a:p>
          <a:p>
            <a:r>
              <a:rPr lang="en-US" altLang="ko-KR" dirty="0"/>
              <a:t>L1 Data Cache: 8 x 32 KB</a:t>
            </a:r>
          </a:p>
          <a:p>
            <a:r>
              <a:rPr lang="en-US" altLang="ko-KR" dirty="0"/>
              <a:t>L2 Cache: 8 x 256 KB</a:t>
            </a:r>
          </a:p>
          <a:p>
            <a:r>
              <a:rPr lang="en-US" altLang="ko-KR" dirty="0"/>
              <a:t>L3 Cache: 160 MB</a:t>
            </a:r>
          </a:p>
          <a:p>
            <a:endParaRPr lang="en-US" altLang="ko-KR" b="1" dirty="0"/>
          </a:p>
          <a:p>
            <a:r>
              <a:rPr lang="en-US" altLang="ko-KR" b="1" dirty="0">
                <a:hlinkClick r:id="rId2"/>
              </a:rPr>
              <a:t>average mark rating : 10367 (multi) / 1763 (single)</a:t>
            </a:r>
            <a:endParaRPr lang="en-US" altLang="ko-KR" b="1" dirty="0"/>
          </a:p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E64AEFE-4081-9DAE-1FCF-48710AD37D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altLang="ko-KR" dirty="0"/>
              <a:t>Intel(R) Xeon(R) CPU E5-2630 v3 @ 2.40GHz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2948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7EBC5D-63F8-633F-91EA-6D4341C071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9738C6BA-6F88-6B23-6568-3687AADD84D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 err="1"/>
              <a:t>gpu</a:t>
            </a:r>
            <a:r>
              <a:rPr lang="en-US" altLang="ko-KR" dirty="0"/>
              <a:t> node CPU</a:t>
            </a:r>
          </a:p>
          <a:p>
            <a:endParaRPr lang="en-US" altLang="ko-KR" dirty="0"/>
          </a:p>
          <a:p>
            <a:r>
              <a:rPr lang="en-US" altLang="ko-KR" dirty="0"/>
              <a:t>Socket: </a:t>
            </a:r>
            <a:r>
              <a:rPr lang="en-US" altLang="ko-KR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FCLGA2011-3 </a:t>
            </a:r>
          </a:p>
          <a:p>
            <a:r>
              <a:rPr lang="en-US" altLang="ko-KR" b="1" dirty="0" err="1"/>
              <a:t>Clockspeed</a:t>
            </a:r>
            <a:r>
              <a:rPr lang="en-US" altLang="ko-KR" b="1" dirty="0"/>
              <a:t>: </a:t>
            </a:r>
            <a:r>
              <a:rPr lang="en-US" altLang="ko-KR" b="0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altLang="ko-KR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2.6 GHz / Turbo speed 3.5GHz</a:t>
            </a:r>
            <a:endParaRPr lang="en-US" altLang="ko-KR" b="1" dirty="0"/>
          </a:p>
          <a:p>
            <a:r>
              <a:rPr lang="en-US" altLang="ko-KR" b="1" dirty="0"/>
              <a:t>Cores: 14 Threads: 28</a:t>
            </a:r>
          </a:p>
          <a:p>
            <a:r>
              <a:rPr lang="en-US" altLang="ko-KR" dirty="0"/>
              <a:t>L1 Instruction Cache: 14 x 32 KB</a:t>
            </a:r>
          </a:p>
          <a:p>
            <a:r>
              <a:rPr lang="en-US" altLang="ko-KR" dirty="0"/>
              <a:t>L1 Data Cache: 14 x 32 KB</a:t>
            </a:r>
          </a:p>
          <a:p>
            <a:r>
              <a:rPr lang="en-US" altLang="ko-KR" dirty="0"/>
              <a:t>L2 Cache: 14 x 256 KB</a:t>
            </a:r>
          </a:p>
          <a:p>
            <a:r>
              <a:rPr lang="en-US" altLang="ko-KR" dirty="0"/>
              <a:t>L3 Cache: 35 MB</a:t>
            </a:r>
          </a:p>
          <a:p>
            <a:endParaRPr lang="en-US" altLang="ko-KR" b="1" dirty="0"/>
          </a:p>
          <a:p>
            <a:r>
              <a:rPr lang="en-US" altLang="ko-KR" b="1" dirty="0">
                <a:hlinkClick r:id="rId2"/>
              </a:rPr>
              <a:t>average mark rating : 19482 (multi) / 2076 (single)</a:t>
            </a:r>
            <a:endParaRPr lang="en-US" altLang="ko-KR" dirty="0"/>
          </a:p>
          <a:p>
            <a:r>
              <a:rPr lang="en-US" altLang="ko-KR" dirty="0"/>
              <a:t>*Mark rating of brand-new high end </a:t>
            </a:r>
            <a:r>
              <a:rPr lang="en-US" altLang="ko-KR" dirty="0" err="1"/>
              <a:t>cpu</a:t>
            </a:r>
            <a:r>
              <a:rPr lang="en-US" altLang="ko-KR" dirty="0"/>
              <a:t>(AMD Ryzen </a:t>
            </a:r>
            <a:r>
              <a:rPr lang="en-US" altLang="ko-KR" dirty="0" err="1"/>
              <a:t>Threadripper</a:t>
            </a:r>
            <a:r>
              <a:rPr lang="en-US" altLang="ko-KR" dirty="0"/>
              <a:t> PRO 7995WX) :</a:t>
            </a:r>
          </a:p>
          <a:p>
            <a:r>
              <a:rPr lang="en-US" altLang="ko-KR" dirty="0"/>
              <a:t> 153598 (multi)/ 3964(single)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BDE74F5-8DBB-395F-AE7B-67730C6931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altLang="ko-KR" dirty="0"/>
              <a:t>Intel(R) Xeon(R) CPU E5-2690 v4 @ 2.60GHz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7505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FBD59EBC-4392-A520-5372-9E8607BE64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b="1" dirty="0"/>
              <a:t>NVIDIA TITAN XP</a:t>
            </a:r>
            <a:r>
              <a:rPr lang="en-US" altLang="ko-KR" dirty="0"/>
              <a:t>(gpu-0-1 node </a:t>
            </a:r>
            <a:r>
              <a:rPr lang="en-US" altLang="ko-KR" dirty="0" err="1"/>
              <a:t>gpu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Clock speed: 1405 MHz / boost speed 1582MHz</a:t>
            </a:r>
          </a:p>
          <a:p>
            <a:r>
              <a:rPr lang="en-US" altLang="ko-KR" dirty="0"/>
              <a:t>Max Memory Size: 12GB</a:t>
            </a:r>
          </a:p>
          <a:p>
            <a:r>
              <a:rPr lang="en-US" altLang="ko-KR" dirty="0"/>
              <a:t>Memory clock : 1426</a:t>
            </a:r>
          </a:p>
          <a:p>
            <a:r>
              <a:rPr lang="en-US" altLang="ko-KR" dirty="0">
                <a:hlinkClick r:id="rId2"/>
              </a:rPr>
              <a:t>average mark rating : 18707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b="1" dirty="0"/>
              <a:t>NVIDIA TITAN RTX</a:t>
            </a:r>
            <a:r>
              <a:rPr lang="en-US" altLang="ko-KR" dirty="0"/>
              <a:t>(gpu-0-2 node </a:t>
            </a:r>
            <a:r>
              <a:rPr lang="en-US" altLang="ko-KR" dirty="0" err="1"/>
              <a:t>gpu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Clock speed: 1350 MHz / boost speed 1770MHz</a:t>
            </a:r>
          </a:p>
          <a:p>
            <a:r>
              <a:rPr lang="en-US" altLang="ko-KR" dirty="0"/>
              <a:t>Max Memory Size: 24GB</a:t>
            </a:r>
          </a:p>
          <a:p>
            <a:r>
              <a:rPr lang="en-US" altLang="ko-KR" dirty="0"/>
              <a:t>Memory clock : 1750</a:t>
            </a:r>
          </a:p>
          <a:p>
            <a:r>
              <a:rPr lang="en-US" altLang="ko-KR" dirty="0">
                <a:hlinkClick r:id="rId3"/>
              </a:rPr>
              <a:t>average mark rating : 19946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*Mark rating of brand-new high end </a:t>
            </a:r>
            <a:r>
              <a:rPr lang="en-US" altLang="ko-KR" dirty="0" err="1"/>
              <a:t>gpu</a:t>
            </a:r>
            <a:r>
              <a:rPr lang="en-US" altLang="ko-KR" dirty="0"/>
              <a:t>(RTX 4090) : 38578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FE6B312-06EB-8498-D63A-5FA187D620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altLang="ko-KR" dirty="0"/>
              <a:t>NVIDIA TITAN XP / NVIDIA TITAN RTX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4567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531EDC14-DB9C-87C6-950D-320763D500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*HYU-server(210.117.210.210) has independent system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9404F1-BC5B-2FCD-A147-9E8ED71CF6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err="1"/>
              <a:t>htop</a:t>
            </a:r>
            <a:r>
              <a:rPr lang="en-US" altLang="ko-KR" dirty="0"/>
              <a:t> cluster configuration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782D4EE8-E8AB-EF88-DDEA-6BB079B83B75}"/>
              </a:ext>
            </a:extLst>
          </p:cNvPr>
          <p:cNvSpPr/>
          <p:nvPr/>
        </p:nvSpPr>
        <p:spPr>
          <a:xfrm>
            <a:off x="4320703" y="1295495"/>
            <a:ext cx="3550595" cy="95331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/>
              <a:t>htop</a:t>
            </a:r>
            <a:endParaRPr lang="en-US" altLang="ko-KR" dirty="0"/>
          </a:p>
          <a:p>
            <a:pPr algn="ctr"/>
            <a:r>
              <a:rPr lang="en-US" altLang="ko-KR" dirty="0"/>
              <a:t>&lt;master node&gt;</a:t>
            </a:r>
            <a:endParaRPr lang="ko-KR" altLang="en-US" dirty="0"/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52A808E9-A9EB-1553-66FF-552654907A32}"/>
              </a:ext>
            </a:extLst>
          </p:cNvPr>
          <p:cNvGrpSpPr/>
          <p:nvPr/>
        </p:nvGrpSpPr>
        <p:grpSpPr>
          <a:xfrm>
            <a:off x="1725038" y="2821791"/>
            <a:ext cx="8741924" cy="1870956"/>
            <a:chOff x="1819072" y="2821791"/>
            <a:chExt cx="8741924" cy="1870956"/>
          </a:xfrm>
        </p:grpSpPr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FBFE8C6B-7353-909A-7306-45E4471B6FF8}"/>
                </a:ext>
              </a:extLst>
            </p:cNvPr>
            <p:cNvSpPr/>
            <p:nvPr/>
          </p:nvSpPr>
          <p:spPr>
            <a:xfrm>
              <a:off x="1819072" y="2825036"/>
              <a:ext cx="1429966" cy="1867711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compute-0-1</a:t>
              </a:r>
            </a:p>
            <a:p>
              <a:pPr algn="ctr"/>
              <a:r>
                <a:rPr lang="en-US" altLang="ko-KR" dirty="0"/>
                <a:t>&lt;</a:t>
              </a:r>
              <a:r>
                <a:rPr lang="en-US" altLang="ko-KR" dirty="0" err="1"/>
                <a:t>cpu</a:t>
              </a:r>
              <a:r>
                <a:rPr lang="en-US" altLang="ko-KR" dirty="0"/>
                <a:t> node&gt;</a:t>
              </a:r>
              <a:endParaRPr lang="ko-KR" altLang="en-US" dirty="0"/>
            </a:p>
          </p:txBody>
        </p:sp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4DE71E1E-F28A-0399-AAA7-31E905D7B242}"/>
                </a:ext>
              </a:extLst>
            </p:cNvPr>
            <p:cNvSpPr/>
            <p:nvPr/>
          </p:nvSpPr>
          <p:spPr>
            <a:xfrm>
              <a:off x="3647062" y="2825034"/>
              <a:ext cx="1429966" cy="1867711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compute-0-2</a:t>
              </a:r>
            </a:p>
            <a:p>
              <a:pPr algn="ctr"/>
              <a:r>
                <a:rPr lang="en-US" altLang="ko-KR" dirty="0"/>
                <a:t>&lt;</a:t>
              </a:r>
              <a:r>
                <a:rPr lang="en-US" altLang="ko-KR" dirty="0" err="1"/>
                <a:t>cpu</a:t>
              </a:r>
              <a:r>
                <a:rPr lang="en-US" altLang="ko-KR" dirty="0"/>
                <a:t> node&gt;</a:t>
              </a:r>
              <a:endParaRPr lang="ko-KR" altLang="en-US" dirty="0"/>
            </a:p>
          </p:txBody>
        </p:sp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441FB3D4-02F3-B806-F4BE-BF15C8871E20}"/>
                </a:ext>
              </a:extLst>
            </p:cNvPr>
            <p:cNvSpPr/>
            <p:nvPr/>
          </p:nvSpPr>
          <p:spPr>
            <a:xfrm>
              <a:off x="5475052" y="2825035"/>
              <a:ext cx="1429966" cy="1867711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compute-0-3</a:t>
              </a:r>
            </a:p>
            <a:p>
              <a:pPr algn="ctr"/>
              <a:r>
                <a:rPr lang="en-US" altLang="ko-KR" dirty="0"/>
                <a:t>&lt;</a:t>
              </a:r>
              <a:r>
                <a:rPr lang="en-US" altLang="ko-KR" dirty="0" err="1"/>
                <a:t>cpu</a:t>
              </a:r>
              <a:r>
                <a:rPr lang="en-US" altLang="ko-KR" dirty="0"/>
                <a:t> node&gt;</a:t>
              </a:r>
              <a:endParaRPr lang="ko-KR" altLang="en-US" dirty="0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9E240614-B23A-E8A2-5167-3DE5400C3396}"/>
                </a:ext>
              </a:extLst>
            </p:cNvPr>
            <p:cNvSpPr/>
            <p:nvPr/>
          </p:nvSpPr>
          <p:spPr>
            <a:xfrm>
              <a:off x="7303042" y="2821791"/>
              <a:ext cx="1429966" cy="1867711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gpu-0-1</a:t>
              </a:r>
            </a:p>
            <a:p>
              <a:pPr algn="ctr"/>
              <a:r>
                <a:rPr lang="en-US" altLang="ko-KR" dirty="0"/>
                <a:t>&lt;</a:t>
              </a:r>
              <a:r>
                <a:rPr lang="en-US" altLang="ko-KR" dirty="0" err="1"/>
                <a:t>gpu</a:t>
              </a:r>
              <a:r>
                <a:rPr lang="en-US" altLang="ko-KR" dirty="0"/>
                <a:t> node&gt;</a:t>
              </a:r>
              <a:endParaRPr lang="ko-KR" altLang="en-US" dirty="0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6EE9B665-7834-282F-6B9C-B453C4F68231}"/>
                </a:ext>
              </a:extLst>
            </p:cNvPr>
            <p:cNvSpPr/>
            <p:nvPr/>
          </p:nvSpPr>
          <p:spPr>
            <a:xfrm>
              <a:off x="9131030" y="2821791"/>
              <a:ext cx="1429966" cy="1867711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dirty="0"/>
                <a:t>gpu-0-2</a:t>
              </a:r>
            </a:p>
            <a:p>
              <a:pPr algn="ctr"/>
              <a:r>
                <a:rPr lang="en-US" altLang="ko-KR" dirty="0"/>
                <a:t>&lt;</a:t>
              </a:r>
              <a:r>
                <a:rPr lang="en-US" altLang="ko-KR" dirty="0" err="1"/>
                <a:t>gpu</a:t>
              </a:r>
              <a:r>
                <a:rPr lang="en-US" altLang="ko-KR" dirty="0"/>
                <a:t> node&gt;</a:t>
              </a:r>
              <a:endParaRPr lang="ko-KR" altLang="en-US" dirty="0"/>
            </a:p>
          </p:txBody>
        </p:sp>
      </p:grp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8D2546A3-84BB-630A-ACFF-2ED1560927F9}"/>
              </a:ext>
            </a:extLst>
          </p:cNvPr>
          <p:cNvCxnSpPr>
            <a:stCxn id="8" idx="0"/>
            <a:endCxn id="4" idx="2"/>
          </p:cNvCxnSpPr>
          <p:nvPr/>
        </p:nvCxnSpPr>
        <p:spPr>
          <a:xfrm flipV="1">
            <a:off x="6096001" y="2248806"/>
            <a:ext cx="0" cy="576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DC4BC75B-3A00-3C96-7699-F532DC8F6A73}"/>
              </a:ext>
            </a:extLst>
          </p:cNvPr>
          <p:cNvCxnSpPr>
            <a:stCxn id="5" idx="0"/>
          </p:cNvCxnSpPr>
          <p:nvPr/>
        </p:nvCxnSpPr>
        <p:spPr>
          <a:xfrm flipV="1">
            <a:off x="2440021" y="2248806"/>
            <a:ext cx="3655979" cy="57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19FA1F56-9FA0-5458-CA93-473818B97AA5}"/>
              </a:ext>
            </a:extLst>
          </p:cNvPr>
          <p:cNvCxnSpPr>
            <a:cxnSpLocks/>
          </p:cNvCxnSpPr>
          <p:nvPr/>
        </p:nvCxnSpPr>
        <p:spPr>
          <a:xfrm flipH="1" flipV="1">
            <a:off x="6121331" y="2248805"/>
            <a:ext cx="3655979" cy="5762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076567C0-E785-A4A8-2176-A7D2AE5E4842}"/>
              </a:ext>
            </a:extLst>
          </p:cNvPr>
          <p:cNvCxnSpPr>
            <a:stCxn id="7" idx="0"/>
            <a:endCxn id="4" idx="2"/>
          </p:cNvCxnSpPr>
          <p:nvPr/>
        </p:nvCxnSpPr>
        <p:spPr>
          <a:xfrm flipV="1">
            <a:off x="4268011" y="2248806"/>
            <a:ext cx="1827990" cy="57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17210D12-BA61-4F46-3F5F-5A4B66270199}"/>
              </a:ext>
            </a:extLst>
          </p:cNvPr>
          <p:cNvCxnSpPr>
            <a:cxnSpLocks/>
          </p:cNvCxnSpPr>
          <p:nvPr/>
        </p:nvCxnSpPr>
        <p:spPr>
          <a:xfrm flipH="1" flipV="1">
            <a:off x="6121330" y="2245563"/>
            <a:ext cx="1827990" cy="576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5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4C280B74-8CD2-CC34-5583-28ACF74C5EB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Role : file server, job request and scheduling, distribute the OS image to the diskless nodes.</a:t>
            </a:r>
          </a:p>
          <a:p>
            <a:endParaRPr lang="en-US" altLang="ko-KR" b="1" dirty="0"/>
          </a:p>
          <a:p>
            <a:r>
              <a:rPr lang="en-US" altLang="ko-KR" b="1" dirty="0"/>
              <a:t>Specs</a:t>
            </a:r>
          </a:p>
          <a:p>
            <a:r>
              <a:rPr lang="en-US" altLang="ko-KR" dirty="0"/>
              <a:t>CPU : </a:t>
            </a:r>
            <a:r>
              <a:rPr lang="pt-BR" altLang="ko-KR" dirty="0"/>
              <a:t>Intel(R) Xeon(R) CPU E5-2609 v3 @ 1.90GHz (6(6) core) </a:t>
            </a:r>
            <a:r>
              <a:rPr lang="pt-BR" altLang="ko-KR" i="1" dirty="0"/>
              <a:t>(</a:t>
            </a:r>
            <a:r>
              <a:rPr lang="pt-BR" altLang="ko-KR" i="1" dirty="0">
                <a:latin typeface="Cambria Math" panose="02040503050406030204" pitchFamily="18" charset="0"/>
                <a:ea typeface="Cambria Math" panose="02040503050406030204" pitchFamily="18" charset="0"/>
              </a:rPr>
              <a:t>×1</a:t>
            </a:r>
            <a:r>
              <a:rPr lang="pt-BR" altLang="ko-KR" i="1" dirty="0"/>
              <a:t>)</a:t>
            </a:r>
            <a:endParaRPr lang="pt-BR" altLang="ko-KR" dirty="0"/>
          </a:p>
          <a:p>
            <a:r>
              <a:rPr lang="pt-BR" altLang="ko-KR" dirty="0"/>
              <a:t>RAM : 16GB DDR4 2113 </a:t>
            </a:r>
            <a:r>
              <a:rPr lang="pt-BR" altLang="ko-KR" i="1" dirty="0"/>
              <a:t>(</a:t>
            </a:r>
            <a:r>
              <a:rPr lang="pt-BR" altLang="ko-KR" i="1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pt-BR" altLang="ko-KR" i="1" dirty="0"/>
              <a:t>2)</a:t>
            </a:r>
          </a:p>
          <a:p>
            <a:r>
              <a:rPr lang="pt-BR" altLang="ko-KR" dirty="0"/>
              <a:t>DISK</a:t>
            </a:r>
          </a:p>
          <a:p>
            <a:endParaRPr lang="pt-BR" altLang="ko-KR" dirty="0"/>
          </a:p>
          <a:p>
            <a:endParaRPr lang="pt-BR" altLang="ko-KR" dirty="0"/>
          </a:p>
          <a:p>
            <a:endParaRPr lang="pt-BR" altLang="ko-KR" dirty="0"/>
          </a:p>
          <a:p>
            <a:endParaRPr lang="pt-BR" altLang="ko-KR" dirty="0"/>
          </a:p>
          <a:p>
            <a:endParaRPr lang="pt-BR" altLang="ko-KR" dirty="0"/>
          </a:p>
          <a:p>
            <a:endParaRPr lang="pt-BR" altLang="ko-KR" dirty="0"/>
          </a:p>
          <a:p>
            <a:r>
              <a:rPr lang="pt-BR" altLang="ko-KR" b="1" dirty="0"/>
              <a:t>total storage volume : 116TB </a:t>
            </a:r>
            <a:r>
              <a:rPr lang="pt-BR" altLang="ko-KR" i="1" dirty="0"/>
              <a:t>(29TB left)</a:t>
            </a:r>
          </a:p>
          <a:p>
            <a:endParaRPr lang="pt-BR" altLang="ko-KR" dirty="0"/>
          </a:p>
          <a:p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D0271EC-3871-47EC-C587-DCB3DEE703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 err="1"/>
              <a:t>htop</a:t>
            </a:r>
            <a:r>
              <a:rPr lang="en-US" altLang="ko-KR" dirty="0"/>
              <a:t> master node</a:t>
            </a:r>
            <a:endParaRPr lang="ko-KR" altLang="en-US" dirty="0"/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B4BAD8AB-4C61-F8F5-482E-416EB93212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473572"/>
              </p:ext>
            </p:extLst>
          </p:nvPr>
        </p:nvGraphicFramePr>
        <p:xfrm>
          <a:off x="583659" y="3706058"/>
          <a:ext cx="107004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760">
                  <a:extLst>
                    <a:ext uri="{9D8B030D-6E8A-4147-A177-3AD203B41FA5}">
                      <a16:colId xmlns:a16="http://schemas.microsoft.com/office/drawing/2014/main" val="2980904778"/>
                    </a:ext>
                  </a:extLst>
                </a:gridCol>
                <a:gridCol w="1265009">
                  <a:extLst>
                    <a:ext uri="{9D8B030D-6E8A-4147-A177-3AD203B41FA5}">
                      <a16:colId xmlns:a16="http://schemas.microsoft.com/office/drawing/2014/main" val="1242531070"/>
                    </a:ext>
                  </a:extLst>
                </a:gridCol>
                <a:gridCol w="1265009">
                  <a:extLst>
                    <a:ext uri="{9D8B030D-6E8A-4147-A177-3AD203B41FA5}">
                      <a16:colId xmlns:a16="http://schemas.microsoft.com/office/drawing/2014/main" val="2629679449"/>
                    </a:ext>
                  </a:extLst>
                </a:gridCol>
                <a:gridCol w="1265009">
                  <a:extLst>
                    <a:ext uri="{9D8B030D-6E8A-4147-A177-3AD203B41FA5}">
                      <a16:colId xmlns:a16="http://schemas.microsoft.com/office/drawing/2014/main" val="1892514107"/>
                    </a:ext>
                  </a:extLst>
                </a:gridCol>
                <a:gridCol w="749933">
                  <a:extLst>
                    <a:ext uri="{9D8B030D-6E8A-4147-A177-3AD203B41FA5}">
                      <a16:colId xmlns:a16="http://schemas.microsoft.com/office/drawing/2014/main" val="2821232663"/>
                    </a:ext>
                  </a:extLst>
                </a:gridCol>
                <a:gridCol w="1303506">
                  <a:extLst>
                    <a:ext uri="{9D8B030D-6E8A-4147-A177-3AD203B41FA5}">
                      <a16:colId xmlns:a16="http://schemas.microsoft.com/office/drawing/2014/main" val="11040152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438458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DISK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Volume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Avail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used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use%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RAID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usage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803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299GB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166GB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97GB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32%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RAID5</a:t>
                      </a:r>
                    </a:p>
                    <a:p>
                      <a:pPr algn="ctr" latinLnBrk="1"/>
                      <a:r>
                        <a:rPr lang="en-US" altLang="ko-KR" b="1" dirty="0"/>
                        <a:t>(10TB*3)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Linux OS, </a:t>
                      </a:r>
                      <a:r>
                        <a:rPr lang="en-US" altLang="ko-KR" dirty="0" err="1"/>
                        <a:t>softwares</a:t>
                      </a:r>
                      <a:r>
                        <a:rPr lang="en-US" altLang="ko-KR" dirty="0"/>
                        <a:t>, swap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11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8.0TB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3.0TB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5.1TB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64%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user home directory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956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21TB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12TB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8.1TB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38%</a:t>
                      </a:r>
                      <a:endParaRPr lang="ko-KR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data storage (/data/)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7568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29TB</a:t>
                      </a:r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14TB</a:t>
                      </a:r>
                      <a:endParaRPr lang="ko-KR" altLang="en-US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68TB</a:t>
                      </a:r>
                      <a:endParaRPr lang="ko-KR" altLang="en-US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78%</a:t>
                      </a:r>
                      <a:endParaRPr lang="ko-KR" altLang="en-US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RAID6</a:t>
                      </a:r>
                    </a:p>
                    <a:p>
                      <a:pPr algn="ctr" latinLnBrk="1"/>
                      <a:r>
                        <a:rPr lang="en-US" altLang="ko-KR" b="1" dirty="0"/>
                        <a:t>(12TB*7)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data storage (/data1/)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141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58TB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data storage (/data1/)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7340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998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D73495-573A-183C-1369-DE186BB8D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89574E06-B1DD-5EDF-00C1-54E27D9E1A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b="1" dirty="0"/>
              <a:t>CPU node specs (compute-0-1,2,3)</a:t>
            </a:r>
          </a:p>
          <a:p>
            <a:r>
              <a:rPr lang="en-US" altLang="ko-KR" dirty="0"/>
              <a:t>CPU : </a:t>
            </a:r>
            <a:r>
              <a:rPr lang="pt-BR" altLang="ko-KR" dirty="0"/>
              <a:t>Intel(R) Xeon(R) CPU E5-2630 v3 @ 2.40GHz (8(16) core) </a:t>
            </a:r>
            <a:r>
              <a:rPr lang="pt-BR" altLang="ko-KR" i="1" dirty="0"/>
              <a:t>(</a:t>
            </a:r>
            <a:r>
              <a:rPr lang="pt-BR" altLang="ko-KR" i="1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pt-BR" altLang="ko-KR" i="1" dirty="0"/>
              <a:t>2)</a:t>
            </a:r>
          </a:p>
          <a:p>
            <a:r>
              <a:rPr lang="pt-BR" altLang="ko-KR" dirty="0"/>
              <a:t>RAM : 32GB</a:t>
            </a:r>
          </a:p>
          <a:p>
            <a:endParaRPr lang="pt-BR" altLang="ko-KR" dirty="0"/>
          </a:p>
          <a:p>
            <a:r>
              <a:rPr lang="en-US" altLang="ko-KR" b="1" dirty="0"/>
              <a:t>GPU node specs (gpu-0-1)</a:t>
            </a:r>
            <a:endParaRPr lang="en-US" altLang="ko-KR" i="1" dirty="0"/>
          </a:p>
          <a:p>
            <a:r>
              <a:rPr lang="en-US" altLang="ko-KR" dirty="0"/>
              <a:t>CPU : </a:t>
            </a:r>
            <a:r>
              <a:rPr lang="pt-BR" altLang="ko-KR" dirty="0"/>
              <a:t>Intel(R) Xeon(R) CPU E5-2690 v4 @ 2.60GHz (14(28) core) </a:t>
            </a:r>
            <a:r>
              <a:rPr lang="pt-BR" altLang="ko-KR" i="1" dirty="0"/>
              <a:t>(</a:t>
            </a:r>
            <a:r>
              <a:rPr lang="pt-BR" altLang="ko-KR" i="1" dirty="0">
                <a:latin typeface="Cambria Math" panose="02040503050406030204" pitchFamily="18" charset="0"/>
                <a:ea typeface="Cambria Math" panose="02040503050406030204" pitchFamily="18" charset="0"/>
              </a:rPr>
              <a:t>×2</a:t>
            </a:r>
            <a:r>
              <a:rPr lang="pt-BR" altLang="ko-KR" i="1" dirty="0"/>
              <a:t>)</a:t>
            </a:r>
          </a:p>
          <a:p>
            <a:r>
              <a:rPr lang="pt-BR" altLang="ko-KR" dirty="0"/>
              <a:t>RAM : 128GB</a:t>
            </a:r>
          </a:p>
          <a:p>
            <a:r>
              <a:rPr lang="pt-BR" altLang="ko-KR" dirty="0"/>
              <a:t>GPU : NVIDIA TITAN XP </a:t>
            </a:r>
            <a:r>
              <a:rPr lang="pt-BR" altLang="ko-KR" i="1" dirty="0"/>
              <a:t>(</a:t>
            </a:r>
            <a:r>
              <a:rPr lang="pt-BR" altLang="ko-KR" i="1" dirty="0">
                <a:latin typeface="Cambria Math" panose="02040503050406030204" pitchFamily="18" charset="0"/>
                <a:ea typeface="Cambria Math" panose="02040503050406030204" pitchFamily="18" charset="0"/>
              </a:rPr>
              <a:t>×4</a:t>
            </a:r>
            <a:r>
              <a:rPr lang="pt-BR" altLang="ko-KR" i="1" dirty="0"/>
              <a:t>)</a:t>
            </a:r>
          </a:p>
          <a:p>
            <a:endParaRPr lang="en-US" altLang="ko-KR" b="1" dirty="0"/>
          </a:p>
          <a:p>
            <a:r>
              <a:rPr lang="en-US" altLang="ko-KR" b="1" dirty="0"/>
              <a:t>GPU node specs (gpu-0-2)</a:t>
            </a:r>
            <a:endParaRPr lang="en-US" altLang="ko-KR" i="1" dirty="0"/>
          </a:p>
          <a:p>
            <a:r>
              <a:rPr lang="en-US" altLang="ko-KR" dirty="0"/>
              <a:t>CPU : </a:t>
            </a:r>
            <a:r>
              <a:rPr lang="pt-BR" altLang="ko-KR" dirty="0"/>
              <a:t>Intel(R) Xeon(R) CPU E5-2690 v4 @ 2.60GHz (14(28) core) </a:t>
            </a:r>
            <a:r>
              <a:rPr lang="pt-BR" altLang="ko-KR" i="1" dirty="0"/>
              <a:t>(</a:t>
            </a:r>
            <a:r>
              <a:rPr lang="pt-BR" altLang="ko-KR" i="1" dirty="0">
                <a:latin typeface="Cambria Math" panose="02040503050406030204" pitchFamily="18" charset="0"/>
                <a:ea typeface="Cambria Math" panose="02040503050406030204" pitchFamily="18" charset="0"/>
              </a:rPr>
              <a:t>×2</a:t>
            </a:r>
            <a:r>
              <a:rPr lang="pt-BR" altLang="ko-KR" i="1" dirty="0"/>
              <a:t>)</a:t>
            </a:r>
          </a:p>
          <a:p>
            <a:r>
              <a:rPr lang="pt-BR" altLang="ko-KR" dirty="0"/>
              <a:t>RAM : 128GB</a:t>
            </a:r>
          </a:p>
          <a:p>
            <a:r>
              <a:rPr lang="pt-BR" altLang="ko-KR" dirty="0"/>
              <a:t>GPU : NVIDIA TITAN RTX </a:t>
            </a:r>
            <a:r>
              <a:rPr lang="pt-BR" altLang="ko-KR" i="1" dirty="0"/>
              <a:t>(</a:t>
            </a:r>
            <a:r>
              <a:rPr lang="pt-BR" altLang="ko-KR" i="1" dirty="0">
                <a:latin typeface="Cambria Math" panose="02040503050406030204" pitchFamily="18" charset="0"/>
                <a:ea typeface="Cambria Math" panose="02040503050406030204" pitchFamily="18" charset="0"/>
              </a:rPr>
              <a:t>×4</a:t>
            </a:r>
            <a:r>
              <a:rPr lang="pt-BR" altLang="ko-KR" i="1" dirty="0"/>
              <a:t>)</a:t>
            </a:r>
          </a:p>
          <a:p>
            <a:endParaRPr lang="pt-BR" altLang="ko-KR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0585EB-3E00-FDE9-0A0F-BB223EF1A85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CPU and GPU nodes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4730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58DFACF-DFDB-29AB-B3A4-0EB0FB9342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8E42154-48A1-01FC-2B94-D36E2EB37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465444"/>
              </p:ext>
            </p:extLst>
          </p:nvPr>
        </p:nvGraphicFramePr>
        <p:xfrm>
          <a:off x="852249" y="1237129"/>
          <a:ext cx="104875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500">
                  <a:extLst>
                    <a:ext uri="{9D8B030D-6E8A-4147-A177-3AD203B41FA5}">
                      <a16:colId xmlns:a16="http://schemas.microsoft.com/office/drawing/2014/main" val="793141793"/>
                    </a:ext>
                  </a:extLst>
                </a:gridCol>
                <a:gridCol w="2097500">
                  <a:extLst>
                    <a:ext uri="{9D8B030D-6E8A-4147-A177-3AD203B41FA5}">
                      <a16:colId xmlns:a16="http://schemas.microsoft.com/office/drawing/2014/main" val="2772961206"/>
                    </a:ext>
                  </a:extLst>
                </a:gridCol>
                <a:gridCol w="2097500">
                  <a:extLst>
                    <a:ext uri="{9D8B030D-6E8A-4147-A177-3AD203B41FA5}">
                      <a16:colId xmlns:a16="http://schemas.microsoft.com/office/drawing/2014/main" val="4018798185"/>
                    </a:ext>
                  </a:extLst>
                </a:gridCol>
                <a:gridCol w="2097500">
                  <a:extLst>
                    <a:ext uri="{9D8B030D-6E8A-4147-A177-3AD203B41FA5}">
                      <a16:colId xmlns:a16="http://schemas.microsoft.com/office/drawing/2014/main" val="762228995"/>
                    </a:ext>
                  </a:extLst>
                </a:gridCol>
                <a:gridCol w="2097500">
                  <a:extLst>
                    <a:ext uri="{9D8B030D-6E8A-4147-A177-3AD203B41FA5}">
                      <a16:colId xmlns:a16="http://schemas.microsoft.com/office/drawing/2014/main" val="10278490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Node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CPU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RAM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GPU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DISK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889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err="1"/>
                        <a:t>htop</a:t>
                      </a:r>
                      <a:r>
                        <a:rPr lang="en-US" altLang="ko-KR" dirty="0"/>
                        <a:t>(master node)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1.9GHz, 6(6) core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32GB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116TB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849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compute-0-1,2,3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2.4GHz, 16(32) core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32GB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426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gpu-0-1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2.6GHz, 28(56) core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128GB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NVIDIA TITAN XP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29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gpu-0-2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2.6GHz, 28(56) core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128GB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NVIDIA TITAN RTX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-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947235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57CEEF6-8490-E048-13B5-1C0C68B86C09}"/>
              </a:ext>
            </a:extLst>
          </p:cNvPr>
          <p:cNvSpPr txBox="1"/>
          <p:nvPr/>
        </p:nvSpPr>
        <p:spPr>
          <a:xfrm>
            <a:off x="852249" y="5580158"/>
            <a:ext cx="472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altLang="ko-KR" b="1" dirty="0"/>
              <a:t>total actual available storage : 116TB </a:t>
            </a:r>
            <a:r>
              <a:rPr lang="pt-BR" altLang="ko-KR" i="1" dirty="0"/>
              <a:t>(29TB left)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5926100E-DEDD-5E8A-84E7-A711ABDA51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755657"/>
              </p:ext>
            </p:extLst>
          </p:nvPr>
        </p:nvGraphicFramePr>
        <p:xfrm>
          <a:off x="852249" y="3223223"/>
          <a:ext cx="7957226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8760">
                  <a:extLst>
                    <a:ext uri="{9D8B030D-6E8A-4147-A177-3AD203B41FA5}">
                      <a16:colId xmlns:a16="http://schemas.microsoft.com/office/drawing/2014/main" val="3895166055"/>
                    </a:ext>
                  </a:extLst>
                </a:gridCol>
                <a:gridCol w="1265009">
                  <a:extLst>
                    <a:ext uri="{9D8B030D-6E8A-4147-A177-3AD203B41FA5}">
                      <a16:colId xmlns:a16="http://schemas.microsoft.com/office/drawing/2014/main" val="603741555"/>
                    </a:ext>
                  </a:extLst>
                </a:gridCol>
                <a:gridCol w="1265009">
                  <a:extLst>
                    <a:ext uri="{9D8B030D-6E8A-4147-A177-3AD203B41FA5}">
                      <a16:colId xmlns:a16="http://schemas.microsoft.com/office/drawing/2014/main" val="4246653838"/>
                    </a:ext>
                  </a:extLst>
                </a:gridCol>
                <a:gridCol w="1265009">
                  <a:extLst>
                    <a:ext uri="{9D8B030D-6E8A-4147-A177-3AD203B41FA5}">
                      <a16:colId xmlns:a16="http://schemas.microsoft.com/office/drawing/2014/main" val="3525365646"/>
                    </a:ext>
                  </a:extLst>
                </a:gridCol>
                <a:gridCol w="749933">
                  <a:extLst>
                    <a:ext uri="{9D8B030D-6E8A-4147-A177-3AD203B41FA5}">
                      <a16:colId xmlns:a16="http://schemas.microsoft.com/office/drawing/2014/main" val="2156199240"/>
                    </a:ext>
                  </a:extLst>
                </a:gridCol>
                <a:gridCol w="1303506">
                  <a:extLst>
                    <a:ext uri="{9D8B030D-6E8A-4147-A177-3AD203B41FA5}">
                      <a16:colId xmlns:a16="http://schemas.microsoft.com/office/drawing/2014/main" val="3601228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DISK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Volume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Avail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used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use%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RAID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805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sda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299GB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166GB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97GB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32%</a:t>
                      </a:r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RAID5</a:t>
                      </a:r>
                    </a:p>
                    <a:p>
                      <a:pPr algn="ctr" latinLnBrk="1"/>
                      <a:r>
                        <a:rPr lang="en-US" altLang="ko-KR" b="1" dirty="0"/>
                        <a:t>(10TB*3)</a:t>
                      </a:r>
                      <a:endParaRPr lang="ko-KR" alt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115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8.0TB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3.0TB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5.1TB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64%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943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21TB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12TB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8.1TB</a:t>
                      </a:r>
                      <a:endParaRPr lang="ko-KR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38%</a:t>
                      </a:r>
                      <a:endParaRPr lang="ko-KR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1585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sdd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29TB</a:t>
                      </a:r>
                      <a:endParaRPr lang="ko-KR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14TB</a:t>
                      </a:r>
                      <a:endParaRPr lang="ko-KR" altLang="en-US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68TB</a:t>
                      </a:r>
                      <a:endParaRPr lang="ko-KR" altLang="en-US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78%</a:t>
                      </a:r>
                      <a:endParaRPr lang="ko-KR" altLang="en-US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/>
                        <a:t>RAID6</a:t>
                      </a:r>
                    </a:p>
                    <a:p>
                      <a:pPr algn="ctr" latinLnBrk="1"/>
                      <a:r>
                        <a:rPr lang="en-US" altLang="ko-KR" b="1" dirty="0"/>
                        <a:t>(12TB*7)</a:t>
                      </a:r>
                      <a:endParaRPr lang="ko-KR" alt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57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 /dev/</a:t>
                      </a:r>
                      <a:r>
                        <a:rPr lang="en-US" altLang="ko-KR" dirty="0" err="1"/>
                        <a:t>sde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58TB</a:t>
                      </a:r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525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902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3A6119-AE30-577D-F372-8A01198F2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htop</a:t>
            </a:r>
            <a:r>
              <a:rPr lang="en-US" altLang="ko-KR" dirty="0"/>
              <a:t> cluster OS migration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54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F679343D-C72C-630A-929F-DC76CD3BA1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ko-KR" dirty="0"/>
              <a:t>Security updates and patches will be discontinued</a:t>
            </a:r>
          </a:p>
          <a:p>
            <a:pPr marL="1143000" lvl="1" indent="-457200"/>
            <a:r>
              <a:rPr lang="en-US" altLang="ko-KR" dirty="0"/>
              <a:t>CentOS 7 will reach official end of support on </a:t>
            </a:r>
            <a:r>
              <a:rPr lang="en-US" altLang="ko-KR" dirty="0">
                <a:solidFill>
                  <a:srgbClr val="FF0000"/>
                </a:solidFill>
              </a:rPr>
              <a:t>June 30, 2024</a:t>
            </a:r>
            <a:r>
              <a:rPr lang="en-US" altLang="ko-KR" dirty="0"/>
              <a:t>. Security updates and patches will not be available after this date, leaving our system at high risk for security vulnerabilities. </a:t>
            </a:r>
            <a:r>
              <a:rPr lang="en-US" altLang="ko-KR" dirty="0">
                <a:solidFill>
                  <a:srgbClr val="FF0000"/>
                </a:solidFill>
              </a:rPr>
              <a:t>deadline has already passed</a:t>
            </a:r>
            <a:r>
              <a:rPr lang="en-US" altLang="ko-KR" dirty="0"/>
              <a:t>.</a:t>
            </a:r>
          </a:p>
          <a:p>
            <a:pPr marL="457200" indent="-457200">
              <a:buAutoNum type="arabicPeriod"/>
            </a:pPr>
            <a:r>
              <a:rPr lang="en-US" altLang="ko-KR" dirty="0"/>
              <a:t> End of technical support</a:t>
            </a:r>
          </a:p>
          <a:p>
            <a:pPr marL="1143000" lvl="1" indent="-457200"/>
            <a:r>
              <a:rPr lang="en-US" altLang="ko-KR" dirty="0"/>
              <a:t>There will be no official technical support for CentOS 7 after support ends, which means it can be difficult to find a solution when you run into problems.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FC25464-8BA7-1BF7-2CCB-2E03243E88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  <p:pic>
        <p:nvPicPr>
          <p:cNvPr id="5" name="그림 4" descr="텍스트, 스크린샷이(가) 표시된 사진&#10;&#10;자동 생성된 설명">
            <a:extLst>
              <a:ext uri="{FF2B5EF4-FFF2-40B4-BE49-F238E27FC236}">
                <a16:creationId xmlns:a16="http://schemas.microsoft.com/office/drawing/2014/main" id="{431233B6-48DA-C2FD-0B13-AFF48A75D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50" y="3893121"/>
            <a:ext cx="8081334" cy="252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47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0C3282-DBE7-EA70-11A4-675603F4D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7AD65C73-92AC-B0AB-7321-DA6F7E61EBC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altLang="ko-KR" dirty="0"/>
              <a:t> End of technical support</a:t>
            </a:r>
          </a:p>
          <a:p>
            <a:pPr marL="1143000" lvl="1" indent="-457200"/>
            <a:r>
              <a:rPr lang="en-US" altLang="ko-KR" dirty="0"/>
              <a:t>EPEL and most of package repos have already ended.</a:t>
            </a:r>
          </a:p>
          <a:p>
            <a:pPr marL="1143000" lvl="1" indent="-457200"/>
            <a:r>
              <a:rPr lang="en-US" altLang="ko-KR" dirty="0"/>
              <a:t>CERN CentOS7 give extra support until </a:t>
            </a:r>
            <a:r>
              <a:rPr lang="en-US" altLang="ko-KR" dirty="0">
                <a:solidFill>
                  <a:srgbClr val="FF0000"/>
                </a:solidFill>
              </a:rPr>
              <a:t>1.7.2026. </a:t>
            </a:r>
            <a:r>
              <a:rPr lang="en-US" altLang="ko-KR" dirty="0"/>
              <a:t>(Maybe it will be real deadline). However, They highly recommend OS migration. 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F32FFE-BD65-10AF-0A27-81728E86160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  <p:pic>
        <p:nvPicPr>
          <p:cNvPr id="5" name="그림 4" descr="텍스트, 스크린샷, 폰트이(가) 표시된 사진&#10;&#10;자동 생성된 설명">
            <a:extLst>
              <a:ext uri="{FF2B5EF4-FFF2-40B4-BE49-F238E27FC236}">
                <a16:creationId xmlns:a16="http://schemas.microsoft.com/office/drawing/2014/main" id="{7F784985-BD61-224D-A3CB-B4164D951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4650" y="2983346"/>
            <a:ext cx="8767108" cy="341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64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1F72C-E50D-AED1-1588-357DFEC4DF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C2E832DB-CFB8-571B-EDB5-4F42969FFF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altLang="ko-KR" dirty="0"/>
              <a:t>Compatibility issues</a:t>
            </a:r>
          </a:p>
          <a:p>
            <a:pPr marL="1143000" lvl="1" indent="-457200"/>
            <a:r>
              <a:rPr lang="en-US" altLang="ko-KR" dirty="0"/>
              <a:t>Over time, we may experience compatibility issues with new software. Newer software will likely no longer support CentOS 7.</a:t>
            </a:r>
          </a:p>
          <a:p>
            <a:pPr marL="1143000" lvl="1" indent="-457200"/>
            <a:r>
              <a:rPr lang="en-US" altLang="ko-KR" dirty="0"/>
              <a:t>CERN software for CC7 (</a:t>
            </a:r>
            <a:r>
              <a:rPr lang="en-US" altLang="ko-KR" dirty="0" err="1"/>
              <a:t>eg</a:t>
            </a:r>
            <a:r>
              <a:rPr lang="en-US" altLang="ko-KR" dirty="0"/>
              <a:t>: </a:t>
            </a:r>
            <a:r>
              <a:rPr lang="en-US" altLang="ko-KR" dirty="0" err="1"/>
              <a:t>locmap</a:t>
            </a:r>
            <a:r>
              <a:rPr lang="en-US" altLang="ko-KR" dirty="0"/>
              <a:t>, </a:t>
            </a:r>
            <a:r>
              <a:rPr lang="en-US" altLang="ko-KR" dirty="0" err="1"/>
              <a:t>cern</a:t>
            </a:r>
            <a:r>
              <a:rPr lang="en-US" altLang="ko-KR" dirty="0"/>
              <a:t>-get-</a:t>
            </a:r>
            <a:r>
              <a:rPr lang="en-US" altLang="ko-KR" dirty="0" err="1"/>
              <a:t>keytab</a:t>
            </a:r>
            <a:r>
              <a:rPr lang="en-US" altLang="ko-KR" dirty="0"/>
              <a:t>, </a:t>
            </a:r>
            <a:r>
              <a:rPr lang="en-US" altLang="ko-KR" dirty="0" err="1"/>
              <a:t>eos</a:t>
            </a:r>
            <a:r>
              <a:rPr lang="en-US" altLang="ko-KR" dirty="0"/>
              <a:t>, </a:t>
            </a:r>
            <a:r>
              <a:rPr lang="en-US" altLang="ko-KR" dirty="0" err="1"/>
              <a:t>afs</a:t>
            </a:r>
            <a:r>
              <a:rPr lang="en-US" altLang="ko-KR" dirty="0"/>
              <a:t>, </a:t>
            </a:r>
            <a:r>
              <a:rPr lang="en-US" altLang="ko-KR" dirty="0" err="1"/>
              <a:t>etc</a:t>
            </a:r>
            <a:r>
              <a:rPr lang="en-US" altLang="ko-KR" dirty="0"/>
              <a:t>) will not supported after 30.06.2024</a:t>
            </a:r>
          </a:p>
          <a:p>
            <a:pPr marL="1143000" lvl="1" indent="-457200"/>
            <a:r>
              <a:rPr lang="en-US" altLang="ko-KR" dirty="0"/>
              <a:t>CMSSW works well now. However, there is no guarantee that CMSSW will continue to support el7. (</a:t>
            </a:r>
            <a:r>
              <a:rPr lang="en-US" altLang="ko-KR" dirty="0" err="1"/>
              <a:t>lxplus</a:t>
            </a:r>
            <a:r>
              <a:rPr lang="en-US" altLang="ko-KR" dirty="0"/>
              <a:t> doesn’t support el7 directly and they build CMSSW of el7 with el8 environment)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A84DA72-C026-8E90-1F53-67E1975C90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9678048"/>
      </p:ext>
    </p:extLst>
  </p:cSld>
  <p:clrMapOvr>
    <a:masterClrMapping/>
  </p:clrMapOvr>
</p:sld>
</file>

<file path=ppt/theme/theme1.xml><?xml version="1.0" encoding="utf-8"?>
<a:theme xmlns:a="http://schemas.openxmlformats.org/drawingml/2006/main" name="HYU-HEP_La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CMS_HY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6129</TotalTime>
  <Words>1049</Words>
  <Application>Microsoft Office PowerPoint</Application>
  <PresentationFormat>와이드스크린</PresentationFormat>
  <Paragraphs>237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16</vt:i4>
      </vt:variant>
    </vt:vector>
  </HeadingPairs>
  <TitlesOfParts>
    <vt:vector size="29" baseType="lpstr">
      <vt:lpstr>American Typewriter</vt:lpstr>
      <vt:lpstr>Bradley Hand</vt:lpstr>
      <vt:lpstr>맑은 고딕</vt:lpstr>
      <vt:lpstr>Arial</vt:lpstr>
      <vt:lpstr>Calibri</vt:lpstr>
      <vt:lpstr>Cambria Math</vt:lpstr>
      <vt:lpstr>Symbol</vt:lpstr>
      <vt:lpstr>Times New Roman</vt:lpstr>
      <vt:lpstr>Wingdings</vt:lpstr>
      <vt:lpstr>HYU-HEP_Lab</vt:lpstr>
      <vt:lpstr>KCMS_HYU</vt:lpstr>
      <vt:lpstr>Custom Design</vt:lpstr>
      <vt:lpstr>1_Custom Design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htop cluster OS migration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Backup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조성범</dc:creator>
  <cp:lastModifiedBy>권우연</cp:lastModifiedBy>
  <cp:revision>207</cp:revision>
  <cp:lastPrinted>2024-09-30T07:33:03Z</cp:lastPrinted>
  <dcterms:created xsi:type="dcterms:W3CDTF">2023-11-27T14:01:32Z</dcterms:created>
  <dcterms:modified xsi:type="dcterms:W3CDTF">2025-02-10T04:30:27Z</dcterms:modified>
</cp:coreProperties>
</file>